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40" d="100"/>
          <a:sy n="40" d="100"/>
        </p:scale>
        <p:origin x="-78" y="936"/>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gif>
</file>

<file path=ppt/media/image10.png>
</file>

<file path=ppt/media/image11.png>
</file>

<file path=ppt/media/image12.jpeg>
</file>

<file path=ppt/media/image13.jpeg>
</file>

<file path=ppt/media/image14.tif>
</file>

<file path=ppt/media/image15.tiff>
</file>

<file path=ppt/media/image16.tiff>
</file>

<file path=ppt/media/image17.tiff>
</file>

<file path=ppt/media/image18.t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8/16/2019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8/16/2019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18" Type="http://schemas.openxmlformats.org/officeDocument/2006/relationships/image" Target="../media/image17.tiff"/><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tiff"/><Relationship Id="rId2" Type="http://schemas.openxmlformats.org/officeDocument/2006/relationships/image" Target="../media/image1.gif"/><Relationship Id="rId16" Type="http://schemas.openxmlformats.org/officeDocument/2006/relationships/image" Target="../media/image15.tif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19" Type="http://schemas.openxmlformats.org/officeDocument/2006/relationships/image" Target="../media/image18.ti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47739"/>
            <a:ext cx="49377600" cy="4324261"/>
          </a:xfrm>
          <a:prstGeom prst="rect">
            <a:avLst/>
          </a:prstGeom>
          <a:noFill/>
          <a:ln>
            <a:noFill/>
          </a:ln>
          <a:effectLst/>
        </p:spPr>
        <p:txBody>
          <a:bodyPr wrap="square" lIns="182880" tIns="274320" rIns="182880" bIns="274320">
            <a:spAutoFit/>
          </a:bodyPr>
          <a:lstStyle/>
          <a:p>
            <a:pPr algn="ctr">
              <a:spcAft>
                <a:spcPts val="1800"/>
              </a:spcAft>
            </a:pPr>
            <a:r>
              <a:rPr lang="en-US" sz="10000" b="1" dirty="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Helvetica" panose="020B0604020202020204" pitchFamily="34" charset="0"/>
                <a:cs typeface="Helvetica" panose="020B0604020202020204" pitchFamily="34" charset="0"/>
              </a:rPr>
              <a:t>Samuel Lam</a:t>
            </a:r>
            <a:r>
              <a:rPr lang="en-US" sz="6000" b="1" baseline="30000" dirty="0">
                <a:latin typeface="Helvetica" panose="020B0604020202020204" pitchFamily="34" charset="0"/>
                <a:cs typeface="Helvetica" panose="020B0604020202020204" pitchFamily="34" charset="0"/>
              </a:rPr>
              <a:t>1</a:t>
            </a:r>
            <a:r>
              <a:rPr lang="en-US" sz="6000" b="1" dirty="0">
                <a:latin typeface="Helvetica" panose="020B0604020202020204" pitchFamily="34" charset="0"/>
                <a:cs typeface="Helvetica" panose="020B0604020202020204" pitchFamily="34" charset="0"/>
              </a:rPr>
              <a:t>, Qi Gong</a:t>
            </a:r>
            <a:r>
              <a:rPr lang="en-US" sz="6000" b="1" baseline="30000" dirty="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Cheng</a:t>
            </a:r>
            <a:r>
              <a:rPr lang="en-US" sz="6000" b="1" baseline="30000" dirty="0">
                <a:latin typeface="Helvetica" panose="020B0604020202020204" pitchFamily="34" charset="0"/>
                <a:cs typeface="Helvetica" panose="020B0604020202020204" pitchFamily="34" charset="0"/>
              </a:rPr>
              <a:t>2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3600" baseline="30000" dirty="0">
                <a:latin typeface="Helvetica" panose="020B0604020202020204" pitchFamily="34" charset="0"/>
                <a:cs typeface="Helvetica" panose="020B0604020202020204" pitchFamily="34" charset="0"/>
              </a:rPr>
              <a:t>1</a:t>
            </a:r>
            <a:r>
              <a:rPr lang="en-US" sz="3600" i="1" dirty="0">
                <a:latin typeface="Helvetica" panose="020B0604020202020204" pitchFamily="34" charset="0"/>
                <a:cs typeface="Helvetica" panose="020B0604020202020204" pitchFamily="34" charset="0"/>
              </a:rPr>
              <a:t>Department of Computer Science, University of Maryland, College Park; </a:t>
            </a:r>
            <a:r>
              <a:rPr lang="en-US" sz="3600" b="1" baseline="30000" dirty="0" smtClean="0">
                <a:latin typeface="Helvetica" panose="020B0604020202020204" pitchFamily="34" charset="0"/>
                <a:cs typeface="Helvetica" panose="020B0604020202020204" pitchFamily="34" charset="0"/>
              </a:rPr>
              <a:t>2</a:t>
            </a:r>
            <a:r>
              <a:rPr lang="en-US" sz="3600" i="1" dirty="0" smtClean="0">
                <a:latin typeface="Helvetica" panose="020B0604020202020204" pitchFamily="34" charset="0"/>
                <a:cs typeface="Helvetica" panose="020B0604020202020204" pitchFamily="34" charset="0"/>
              </a:rPr>
              <a:t>FDA/CDRH/OSEL/DIDSR</a:t>
            </a:r>
            <a:endParaRPr lang="en-US" sz="3600" i="1" dirty="0">
              <a:latin typeface="Helvetica" panose="020B0604020202020204" pitchFamily="34" charset="0"/>
              <a:cs typeface="Helvetica" panose="020B0604020202020204" pitchFamily="34" charset="0"/>
            </a:endParaRPr>
          </a:p>
        </p:txBody>
      </p:sp>
      <p:pic>
        <p:nvPicPr>
          <p:cNvPr id="6" name="Picture 5" descr="cdrh logo.gif"/>
          <p:cNvPicPr>
            <a:picLocks noChangeAspect="1"/>
          </p:cNvPicPr>
          <p:nvPr/>
        </p:nvPicPr>
        <p:blipFill>
          <a:blip r:embed="rId2" cstate="print"/>
          <a:stretch>
            <a:fillRect/>
          </a:stretch>
        </p:blipFill>
        <p:spPr>
          <a:xfrm>
            <a:off x="6096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96594"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118800" y="34015680"/>
            <a:ext cx="12344400" cy="192301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2400" b="0" dirty="0">
                <a:latin typeface="Helvetica" panose="020B0604020202020204" pitchFamily="34" charset="0"/>
                <a:cs typeface="Helvetica" panose="020B0604020202020204" pitchFamily="34" charset="0"/>
              </a:rPr>
              <a:t>This study was supported by ORISE. The mention of commercial products herein is not to be construed as either an actual or implied endorsement of such products by the Department of Health and Human Services. We are grateful to Jonathan Boswell for helping in setting up this study.</a:t>
            </a:r>
          </a:p>
        </p:txBody>
      </p:sp>
      <p:sp>
        <p:nvSpPr>
          <p:cNvPr id="50" name="Text Box 34"/>
          <p:cNvSpPr txBox="1">
            <a:spLocks noChangeArrowheads="1"/>
          </p:cNvSpPr>
          <p:nvPr/>
        </p:nvSpPr>
        <p:spPr bwMode="auto">
          <a:xfrm>
            <a:off x="36118800" y="33088646"/>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ACKNOWLEDGEMENTS</a:t>
            </a:r>
          </a:p>
        </p:txBody>
      </p:sp>
      <p:sp>
        <p:nvSpPr>
          <p:cNvPr id="51" name="Rectangle 50"/>
          <p:cNvSpPr/>
          <p:nvPr/>
        </p:nvSpPr>
        <p:spPr>
          <a:xfrm>
            <a:off x="36118800" y="33832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201168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METHODOLOGY</a:t>
            </a:r>
          </a:p>
        </p:txBody>
      </p:sp>
      <p:sp>
        <p:nvSpPr>
          <p:cNvPr id="43" name="TextBox 42"/>
          <p:cNvSpPr txBox="1"/>
          <p:nvPr/>
        </p:nvSpPr>
        <p:spPr>
          <a:xfrm>
            <a:off x="36118800" y="13258800"/>
            <a:ext cx="12344400" cy="724755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smtClean="0">
                <a:latin typeface="Helvetica" panose="020B0604020202020204" pitchFamily="34" charset="0"/>
                <a:cs typeface="Helvetica" panose="020B0604020202020204" pitchFamily="34" charset="0"/>
              </a:rPr>
              <a:t>NDP and Sedeen</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Very close but not identical (µ=1.30,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=1.35)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 does not correlate with tissue structure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A few pixels have high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(outliers)</a:t>
            </a:r>
          </a:p>
          <a:p>
            <a:pPr algn="just">
              <a:spcBef>
                <a:spcPts val="600"/>
              </a:spcBef>
            </a:pPr>
            <a:r>
              <a:rPr lang="en-US" sz="3600" b="0" dirty="0">
                <a:latin typeface="Helvetica" panose="020B0604020202020204" pitchFamily="34" charset="0"/>
                <a:cs typeface="Helvetica" panose="020B0604020202020204" pitchFamily="34" charset="0"/>
              </a:rPr>
              <a:t>ASAP and QuPath:</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from </a:t>
            </a:r>
            <a:r>
              <a:rPr lang="en-US" sz="3600" b="0" dirty="0" smtClean="0">
                <a:latin typeface="Helvetica" panose="020B0604020202020204" pitchFamily="34" charset="0"/>
                <a:cs typeface="Helvetica" panose="020B0604020202020204" pitchFamily="34" charset="0"/>
              </a:rPr>
              <a:t>reference </a:t>
            </a:r>
            <a:r>
              <a:rPr lang="en-US" sz="3600" b="0" dirty="0">
                <a:latin typeface="Helvetica" panose="020B0604020202020204" pitchFamily="34" charset="0"/>
                <a:cs typeface="Helvetica" panose="020B0604020202020204" pitchFamily="34" charset="0"/>
              </a:rPr>
              <a:t>(µ=18.79 and µ=18.69)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a:t>
            </a:r>
            <a:r>
              <a:rPr lang="en-US" sz="3600" b="0" dirty="0" smtClean="0">
                <a:latin typeface="Helvetica" panose="020B0604020202020204" pitchFamily="34" charset="0"/>
                <a:cs typeface="Helvetica" panose="020B0604020202020204" pitchFamily="34" charset="0"/>
              </a:rPr>
              <a:t>w.r.t. reference correlates </a:t>
            </a:r>
            <a:r>
              <a:rPr lang="en-US" sz="3600" b="0" dirty="0">
                <a:latin typeface="Helvetica" panose="020B0604020202020204" pitchFamily="34" charset="0"/>
                <a:cs typeface="Helvetica" panose="020B0604020202020204" pitchFamily="34" charset="0"/>
              </a:rPr>
              <a:t>with tissue structure -- nuclei have higher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(yellow); stroma lower (green)  </a:t>
            </a:r>
          </a:p>
          <a:p>
            <a:pPr marL="914400" indent="-571500" algn="just">
              <a:buFont typeface="Arial" panose="020B0604020202020204" pitchFamily="34" charset="0"/>
              <a:buChar char="•"/>
            </a:pPr>
            <a:r>
              <a:rPr lang="en-US" sz="3600" b="0" dirty="0" smtClean="0">
                <a:latin typeface="Helvetica" panose="020B0604020202020204" pitchFamily="34" charset="0"/>
                <a:cs typeface="Helvetica" panose="020B0604020202020204" pitchFamily="34" charset="0"/>
              </a:rPr>
              <a:t>Different </a:t>
            </a:r>
            <a:r>
              <a:rPr lang="en-US" sz="3600" b="0" dirty="0">
                <a:latin typeface="Helvetica" panose="020B0604020202020204" pitchFamily="34" charset="0"/>
                <a:cs typeface="Helvetica" panose="020B0604020202020204" pitchFamily="34" charset="0"/>
              </a:rPr>
              <a:t>from each other (µ=2.19,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=2.33) in </a:t>
            </a:r>
            <a:r>
              <a:rPr lang="en-US" sz="3600" b="0" dirty="0" smtClean="0">
                <a:latin typeface="Helvetica" panose="020B0604020202020204" pitchFamily="34" charset="0"/>
                <a:cs typeface="Helvetica" panose="020B0604020202020204" pitchFamily="34" charset="0"/>
              </a:rPr>
              <a:t>macroblock patterns</a:t>
            </a:r>
          </a:p>
          <a:p>
            <a:pPr algn="just">
              <a:spcBef>
                <a:spcPts val="600"/>
              </a:spcBef>
            </a:pPr>
            <a:r>
              <a:rPr lang="en-US" sz="3600" b="0" dirty="0" smtClean="0">
                <a:latin typeface="Helvetica" panose="020B0604020202020204" pitchFamily="34" charset="0"/>
                <a:cs typeface="Helvetica" panose="020B0604020202020204" pitchFamily="34" charset="0"/>
              </a:rPr>
              <a:t>ASAP vs NDP/Sedeen/QuPath</a:t>
            </a:r>
          </a:p>
          <a:p>
            <a:pPr marL="914400" indent="-571500" algn="just">
              <a:buFont typeface="Arial" panose="020B0604020202020204" pitchFamily="34" charset="0"/>
              <a:buChar char="•"/>
            </a:pPr>
            <a:r>
              <a:rPr lang="en-US" sz="3600" b="0" dirty="0" smtClean="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Pixelized”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patterns similar to lossy </a:t>
            </a:r>
            <a:r>
              <a:rPr lang="en-US" sz="3600" b="0" dirty="0" smtClean="0">
                <a:latin typeface="Helvetica" panose="020B0604020202020204" pitchFamily="34" charset="0"/>
                <a:cs typeface="Helvetica" panose="020B0604020202020204" pitchFamily="34" charset="0"/>
              </a:rPr>
              <a:t>compression</a:t>
            </a:r>
          </a:p>
        </p:txBody>
      </p:sp>
      <p:sp>
        <p:nvSpPr>
          <p:cNvPr id="44" name="Text Box 34"/>
          <p:cNvSpPr txBox="1">
            <a:spLocks noChangeArrowheads="1"/>
          </p:cNvSpPr>
          <p:nvPr/>
        </p:nvSpPr>
        <p:spPr bwMode="auto">
          <a:xfrm>
            <a:off x="36118800" y="123444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FINDINGS</a:t>
            </a:r>
          </a:p>
        </p:txBody>
      </p:sp>
      <p:sp>
        <p:nvSpPr>
          <p:cNvPr id="131" name="Rectangle 130"/>
          <p:cNvSpPr/>
          <p:nvPr/>
        </p:nvSpPr>
        <p:spPr>
          <a:xfrm>
            <a:off x="36118800" y="13258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1" y="17373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RESEARCH QUESTION</a:t>
            </a:r>
          </a:p>
        </p:txBody>
      </p:sp>
      <p:sp>
        <p:nvSpPr>
          <p:cNvPr id="24" name="Rectangle 23"/>
          <p:cNvSpPr/>
          <p:nvPr/>
        </p:nvSpPr>
        <p:spPr>
          <a:xfrm>
            <a:off x="914401" y="182880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1" y="18470880"/>
            <a:ext cx="13716002"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Do different WSI viewers generate identical images for the same WSI file?</a:t>
            </a:r>
          </a:p>
        </p:txBody>
      </p:sp>
      <p:sp>
        <p:nvSpPr>
          <p:cNvPr id="166" name="TextBox 111"/>
          <p:cNvSpPr txBox="1"/>
          <p:nvPr/>
        </p:nvSpPr>
        <p:spPr>
          <a:xfrm>
            <a:off x="898633" y="21214080"/>
            <a:ext cx="13731768" cy="8201658"/>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 to </a:t>
            </a:r>
            <a:r>
              <a:rPr lang="en-US" sz="3600" dirty="0">
                <a:latin typeface="Helvetica" panose="020B0604020202020204" pitchFamily="34" charset="0"/>
                <a:cs typeface="Helvetica" panose="020B0604020202020204" pitchFamily="34" charset="0"/>
              </a:rPr>
              <a:t>o</a:t>
            </a:r>
            <a:r>
              <a:rPr lang="en-US" sz="3600" dirty="0" smtClean="0">
                <a:latin typeface="Helvetica" panose="020B0604020202020204" pitchFamily="34" charset="0"/>
                <a:cs typeface="Helvetica" panose="020B0604020202020204" pitchFamily="34" charset="0"/>
              </a:rPr>
              <a:t>pen </a:t>
            </a:r>
            <a:r>
              <a:rPr lang="en-US" sz="3600" dirty="0">
                <a:latin typeface="Helvetica" panose="020B0604020202020204" pitchFamily="34" charset="0"/>
                <a:cs typeface="Helvetica" panose="020B0604020202020204" pitchFamily="34" charset="0"/>
              </a:rPr>
              <a:t>the same WSI file with two different </a:t>
            </a:r>
            <a:r>
              <a:rPr lang="en-US" sz="3600" dirty="0" smtClean="0">
                <a:latin typeface="Helvetica" panose="020B0604020202020204" pitchFamily="34" charset="0"/>
                <a:cs typeface="Helvetica" panose="020B0604020202020204" pitchFamily="34" charset="0"/>
              </a:rPr>
              <a:t>viewers</a:t>
            </a: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 to </a:t>
            </a:r>
            <a:r>
              <a:rPr lang="en-US" sz="3600" dirty="0">
                <a:latin typeface="Helvetica" panose="020B0604020202020204" pitchFamily="34" charset="0"/>
                <a:cs typeface="Helvetica" panose="020B0604020202020204" pitchFamily="34" charset="0"/>
              </a:rPr>
              <a:t>generate keyboard/mouse events </a:t>
            </a:r>
            <a:r>
              <a:rPr lang="en-US" sz="3600" dirty="0" smtClean="0">
                <a:latin typeface="Helvetica" panose="020B0604020202020204" pitchFamily="34" charset="0"/>
                <a:cs typeface="Helvetica" panose="020B0604020202020204" pitchFamily="34" charset="0"/>
              </a:rPr>
              <a:t> to select a predefined region-of-interest (ROI) in the reference viewer</a:t>
            </a: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a:t>
            </a:r>
            <a:r>
              <a:rPr lang="en-US" sz="3600" dirty="0">
                <a:latin typeface="Helvetica" panose="020B0604020202020204" pitchFamily="34" charset="0"/>
                <a:cs typeface="Helvetica" panose="020B0604020202020204" pitchFamily="34" charset="0"/>
              </a:rPr>
              <a:t> </a:t>
            </a:r>
            <a:r>
              <a:rPr lang="en-US" sz="3600" dirty="0" smtClean="0">
                <a:latin typeface="Helvetica" panose="020B0604020202020204" pitchFamily="34" charset="0"/>
                <a:cs typeface="Helvetica" panose="020B0604020202020204" pitchFamily="34" charset="0"/>
              </a:rPr>
              <a:t>to </a:t>
            </a:r>
            <a:r>
              <a:rPr lang="en-US" sz="3600" dirty="0">
                <a:latin typeface="Helvetica" panose="020B0604020202020204" pitchFamily="34" charset="0"/>
                <a:cs typeface="Helvetica" panose="020B0604020202020204" pitchFamily="34" charset="0"/>
              </a:rPr>
              <a:t>select the same </a:t>
            </a:r>
            <a:r>
              <a:rPr lang="en-US" sz="3600" dirty="0" smtClean="0">
                <a:latin typeface="Helvetica" panose="020B0604020202020204" pitchFamily="34" charset="0"/>
                <a:cs typeface="Helvetica" panose="020B0604020202020204" pitchFamily="34" charset="0"/>
              </a:rPr>
              <a:t>ROI automatically in the third-party viewer</a:t>
            </a:r>
            <a:endParaRPr lang="en-US" sz="3600" dirty="0">
              <a:latin typeface="Helvetica" panose="020B0604020202020204" pitchFamily="34" charset="0"/>
              <a:cs typeface="Helvetica" panose="020B0604020202020204" pitchFamily="34" charset="0"/>
            </a:endParaRP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Windows Snipping Tool to capture and save the screenshots [1]</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check the registration accuracy; if not registered correctly, go back to Step 3</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calculate the color difference (∆E) for each pixel</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report statistical and graphic results</a:t>
            </a:r>
          </a:p>
        </p:txBody>
      </p:sp>
      <p:sp>
        <p:nvSpPr>
          <p:cNvPr id="38" name="Text Box 34"/>
          <p:cNvSpPr txBox="1">
            <a:spLocks noChangeArrowheads="1"/>
          </p:cNvSpPr>
          <p:nvPr/>
        </p:nvSpPr>
        <p:spPr bwMode="auto">
          <a:xfrm>
            <a:off x="15609916" y="12801600"/>
            <a:ext cx="19202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RESULTS</a:t>
            </a:r>
            <a:endParaRPr lang="en-US" sz="4000" dirty="0">
              <a:effectLst/>
              <a:latin typeface="Helvetica" panose="020B0604020202020204" pitchFamily="34" charset="0"/>
              <a:cs typeface="Helvetica" panose="020B0604020202020204" pitchFamily="34" charset="0"/>
            </a:endParaRPr>
          </a:p>
        </p:txBody>
      </p:sp>
      <p:sp>
        <p:nvSpPr>
          <p:cNvPr id="39" name="Rectangle 38"/>
          <p:cNvSpPr/>
          <p:nvPr/>
        </p:nvSpPr>
        <p:spPr>
          <a:xfrm>
            <a:off x="15544800" y="13716000"/>
            <a:ext cx="19202400" cy="1261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118800" y="31671796"/>
            <a:ext cx="12344400" cy="130746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2800" b="0" dirty="0">
                <a:latin typeface="Helvetica" panose="020B0604020202020204" pitchFamily="34" charset="0"/>
                <a:cs typeface="Helvetica" panose="020B0604020202020204" pitchFamily="34" charset="0"/>
              </a:rPr>
              <a:t>Calvin Sun and Wei-Chung Cheng, </a:t>
            </a:r>
            <a:r>
              <a:rPr lang="en-US" sz="2800" b="0" i="1" dirty="0">
                <a:latin typeface="Helvetica" panose="020B0604020202020204" pitchFamily="34" charset="0"/>
                <a:cs typeface="Helvetica" panose="020B0604020202020204" pitchFamily="34" charset="0"/>
              </a:rPr>
              <a:t>How Much Can Bad Display Calibration Cost?</a:t>
            </a:r>
            <a:r>
              <a:rPr lang="en-US" sz="2800" b="0" dirty="0">
                <a:latin typeface="Helvetica" panose="020B0604020202020204" pitchFamily="34" charset="0"/>
                <a:cs typeface="Helvetica" panose="020B0604020202020204" pitchFamily="34" charset="0"/>
              </a:rPr>
              <a:t> 2017 FDA Summer Student Poster Day.</a:t>
            </a:r>
          </a:p>
        </p:txBody>
      </p:sp>
      <p:sp>
        <p:nvSpPr>
          <p:cNvPr id="66" name="Text Box 34"/>
          <p:cNvSpPr txBox="1">
            <a:spLocks noChangeArrowheads="1"/>
          </p:cNvSpPr>
          <p:nvPr/>
        </p:nvSpPr>
        <p:spPr bwMode="auto">
          <a:xfrm>
            <a:off x="36148182" y="30733472"/>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smtClean="0">
                <a:effectLst/>
                <a:latin typeface="Helvetica" panose="020B0604020202020204" pitchFamily="34" charset="0"/>
                <a:cs typeface="Helvetica" panose="020B0604020202020204" pitchFamily="34" charset="0"/>
              </a:rPr>
              <a:t>REFERENCE</a:t>
            </a:r>
            <a:endParaRPr lang="en-US" sz="3600" dirty="0">
              <a:effectLst/>
              <a:latin typeface="Helvetica" panose="020B0604020202020204" pitchFamily="34" charset="0"/>
              <a:cs typeface="Helvetica" panose="020B0604020202020204" pitchFamily="34" charset="0"/>
            </a:endParaRPr>
          </a:p>
        </p:txBody>
      </p:sp>
      <p:sp>
        <p:nvSpPr>
          <p:cNvPr id="67" name="Rectangle 66"/>
          <p:cNvSpPr/>
          <p:nvPr/>
        </p:nvSpPr>
        <p:spPr>
          <a:xfrm>
            <a:off x="36118800" y="31546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398" y="4572000"/>
            <a:ext cx="137160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ABSTRACT</a:t>
            </a:r>
            <a:endParaRPr lang="en-US" sz="40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398" y="54864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69150" y="5674228"/>
            <a:ext cx="13716002"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Three freely available third-party whole-slide image viewers were compared with the factory viewer on the pixel level. Experiment results show that some viewers generated excessive errors.</a:t>
            </a:r>
            <a:endParaRPr lang="en-US" sz="32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398" y="8229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BACKGROUND</a:t>
            </a:r>
            <a:endParaRPr lang="en-US" sz="4000" dirty="0">
              <a:effectLst/>
              <a:latin typeface="Helvetica" panose="020B0604020202020204" pitchFamily="34" charset="0"/>
              <a:cs typeface="Helvetica" panose="020B0604020202020204" pitchFamily="34" charset="0"/>
            </a:endParaRPr>
          </a:p>
        </p:txBody>
      </p:sp>
      <p:sp>
        <p:nvSpPr>
          <p:cNvPr id="60" name="TextBox 54"/>
          <p:cNvSpPr txBox="1"/>
          <p:nvPr/>
        </p:nvSpPr>
        <p:spPr>
          <a:xfrm>
            <a:off x="914401" y="9235440"/>
            <a:ext cx="13715996" cy="4877671"/>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A whole-slide imaging (WSI) system used in digital pathology consists of the </a:t>
            </a:r>
            <a:r>
              <a:rPr lang="en-US" sz="3600" u="sng" dirty="0">
                <a:latin typeface="Helvetica" panose="020B0604020202020204" pitchFamily="34" charset="0"/>
                <a:cs typeface="Helvetica" panose="020B0604020202020204" pitchFamily="34" charset="0"/>
              </a:rPr>
              <a:t>scanner</a:t>
            </a:r>
            <a:r>
              <a:rPr lang="en-US" sz="3600" dirty="0">
                <a:latin typeface="Helvetica" panose="020B0604020202020204" pitchFamily="34" charset="0"/>
                <a:cs typeface="Helvetica" panose="020B0604020202020204" pitchFamily="34" charset="0"/>
              </a:rPr>
              <a:t>, </a:t>
            </a:r>
            <a:r>
              <a:rPr lang="en-US" sz="3600" b="1" u="sng" dirty="0">
                <a:latin typeface="Helvetica" panose="020B0604020202020204" pitchFamily="34" charset="0"/>
                <a:cs typeface="Helvetica" panose="020B0604020202020204" pitchFamily="34" charset="0"/>
              </a:rPr>
              <a:t>viewer</a:t>
            </a:r>
            <a:r>
              <a:rPr lang="en-US" sz="3600" dirty="0">
                <a:latin typeface="Helvetica" panose="020B0604020202020204" pitchFamily="34" charset="0"/>
                <a:cs typeface="Helvetica" panose="020B0604020202020204" pitchFamily="34" charset="0"/>
              </a:rPr>
              <a:t>, and </a:t>
            </a:r>
            <a:r>
              <a:rPr lang="en-US" sz="3600" u="sng" dirty="0">
                <a:latin typeface="Helvetica" panose="020B0604020202020204" pitchFamily="34" charset="0"/>
                <a:cs typeface="Helvetica" panose="020B0604020202020204" pitchFamily="34" charset="0"/>
              </a:rPr>
              <a:t>display</a:t>
            </a:r>
            <a:r>
              <a:rPr lang="en-US" sz="3600" dirty="0">
                <a:latin typeface="Helvetica" panose="020B0604020202020204" pitchFamily="34" charset="0"/>
                <a:cs typeface="Helvetica" panose="020B0604020202020204" pitchFamily="34" charset="0"/>
              </a:rPr>
              <a:t> components. So far, only two WSI devices have been cleared by the FDA. Recently, independent WSI  viewers were submitted by third-party vendors to replace the original viewer component  as alternatives. However, these viewers were not adequately tested because the vendors believe that the image is just digital data and will not be altered by their software.</a:t>
            </a:r>
            <a:endParaRPr lang="en-US" sz="32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5544800" y="4572000"/>
            <a:ext cx="19201067"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TEST SUBJECTS</a:t>
            </a:r>
          </a:p>
        </p:txBody>
      </p:sp>
      <p:sp>
        <p:nvSpPr>
          <p:cNvPr id="173" name="Rectangle 172"/>
          <p:cNvSpPr/>
          <p:nvPr/>
        </p:nvSpPr>
        <p:spPr>
          <a:xfrm>
            <a:off x="15544800" y="5486400"/>
            <a:ext cx="19201067"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84" name="Group 83"/>
          <p:cNvGrpSpPr/>
          <p:nvPr/>
        </p:nvGrpSpPr>
        <p:grpSpPr>
          <a:xfrm>
            <a:off x="15651534" y="7315200"/>
            <a:ext cx="19095666" cy="5308372"/>
            <a:chOff x="15651534" y="7493228"/>
            <a:chExt cx="19095666" cy="5308372"/>
          </a:xfrm>
        </p:grpSpPr>
        <p:grpSp>
          <p:nvGrpSpPr>
            <p:cNvPr id="64" name="Group 63"/>
            <p:cNvGrpSpPr/>
            <p:nvPr/>
          </p:nvGrpSpPr>
          <p:grpSpPr>
            <a:xfrm>
              <a:off x="30224680" y="7493228"/>
              <a:ext cx="4522520" cy="5308371"/>
              <a:chOff x="29418347" y="7493228"/>
              <a:chExt cx="4522520" cy="5308371"/>
            </a:xfrm>
          </p:grpSpPr>
          <p:grpSp>
            <p:nvGrpSpPr>
              <p:cNvPr id="69" name="Group 68"/>
              <p:cNvGrpSpPr/>
              <p:nvPr/>
            </p:nvGrpSpPr>
            <p:grpSpPr>
              <a:xfrm>
                <a:off x="29418347" y="7493229"/>
                <a:ext cx="4522520" cy="5308370"/>
                <a:chOff x="19202400" y="5403263"/>
                <a:chExt cx="4114800" cy="4790290"/>
              </a:xfrm>
            </p:grpSpPr>
            <p:pic>
              <p:nvPicPr>
                <p:cNvPr id="76" name="Picture 5" descr="C:\Users\Qi Gong\Desktop\Sam\WSI_viewer_evaluation-master\r_asa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15532" y="6269264"/>
                  <a:ext cx="3924289" cy="3924289"/>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403263"/>
                  <a:ext cx="4114800" cy="88876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ASAP</a:t>
                  </a:r>
                </a:p>
                <a:p>
                  <a:pPr algn="ctr"/>
                  <a:r>
                    <a:rPr lang="en-US" sz="3200" dirty="0">
                      <a:latin typeface="Helvetica" panose="020B0604020202020204" pitchFamily="34" charset="0"/>
                      <a:cs typeface="Helvetica" panose="020B0604020202020204" pitchFamily="34" charset="0"/>
                    </a:rPr>
                    <a:t>Radboud U</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432780" y="7493228"/>
                <a:ext cx="896421" cy="903815"/>
              </a:xfrm>
              <a:prstGeom prst="rect">
                <a:avLst/>
              </a:prstGeom>
            </p:spPr>
          </p:pic>
        </p:grpSp>
        <p:grpSp>
          <p:nvGrpSpPr>
            <p:cNvPr id="61" name="Group 60"/>
            <p:cNvGrpSpPr/>
            <p:nvPr/>
          </p:nvGrpSpPr>
          <p:grpSpPr>
            <a:xfrm>
              <a:off x="15651534" y="7529040"/>
              <a:ext cx="4631667" cy="5272560"/>
              <a:chOff x="15651534" y="7529040"/>
              <a:chExt cx="4631667" cy="5272560"/>
            </a:xfrm>
          </p:grpSpPr>
          <p:grpSp>
            <p:nvGrpSpPr>
              <p:cNvPr id="68" name="Group 67"/>
              <p:cNvGrpSpPr/>
              <p:nvPr/>
            </p:nvGrpSpPr>
            <p:grpSpPr>
              <a:xfrm>
                <a:off x="15651534" y="7529040"/>
                <a:ext cx="4631667" cy="5272560"/>
                <a:chOff x="13716000" y="5336585"/>
                <a:chExt cx="4153517" cy="4742293"/>
              </a:xfrm>
            </p:grpSpPr>
            <p:pic>
              <p:nvPicPr>
                <p:cNvPr id="78" name="Picture 4" descr="C:\Users\Qi Gong\Desktop\Sam\WSI_viewer_evaluation-master\r_ndpview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0" y="6214998"/>
                  <a:ext cx="3863880" cy="386388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54717" y="5336585"/>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NDP.view2</a:t>
                  </a:r>
                </a:p>
                <a:p>
                  <a:pPr algn="ctr"/>
                  <a:r>
                    <a:rPr lang="en-US" sz="3200" dirty="0">
                      <a:latin typeface="Helvetica" panose="020B0604020202020204" pitchFamily="34" charset="0"/>
                      <a:cs typeface="Helvetica" panose="020B0604020202020204" pitchFamily="34" charset="0"/>
                    </a:rPr>
                    <a:t>Hamamatsu</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5694708" y="7532176"/>
                <a:ext cx="1015904" cy="49430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3" name="Group 62"/>
            <p:cNvGrpSpPr/>
            <p:nvPr/>
          </p:nvGrpSpPr>
          <p:grpSpPr>
            <a:xfrm>
              <a:off x="25393853" y="7493229"/>
              <a:ext cx="4576443" cy="5308370"/>
              <a:chOff x="24828520" y="7493229"/>
              <a:chExt cx="4576443" cy="5308370"/>
            </a:xfrm>
          </p:grpSpPr>
          <p:grpSp>
            <p:nvGrpSpPr>
              <p:cNvPr id="70" name="Group 69"/>
              <p:cNvGrpSpPr/>
              <p:nvPr/>
            </p:nvGrpSpPr>
            <p:grpSpPr>
              <a:xfrm>
                <a:off x="24828520" y="7500508"/>
                <a:ext cx="4576443" cy="5301091"/>
                <a:chOff x="24676768" y="5368164"/>
                <a:chExt cx="4114800" cy="4713573"/>
              </a:xfrm>
            </p:grpSpPr>
            <p:pic>
              <p:nvPicPr>
                <p:cNvPr id="74" name="Picture 3" descr="C:\Users\Qi Gong\Desktop\Sam\WSI_viewer_evaluation-master\r_qupath.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88801" y="6214994"/>
                  <a:ext cx="3866743" cy="3866743"/>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368164"/>
                  <a:ext cx="4114800" cy="875731"/>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QuPath</a:t>
                  </a:r>
                </a:p>
                <a:p>
                  <a:pPr algn="ctr"/>
                  <a:r>
                    <a:rPr lang="en-US" sz="3200" dirty="0">
                      <a:latin typeface="Helvetica" panose="020B0604020202020204" pitchFamily="34" charset="0"/>
                      <a:cs typeface="Helvetica" panose="020B0604020202020204" pitchFamily="34" charset="0"/>
                    </a:rPr>
                    <a:t>Queen’s U</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954307" y="7493229"/>
                <a:ext cx="570969" cy="577362"/>
              </a:xfrm>
              <a:prstGeom prst="rect">
                <a:avLst/>
              </a:prstGeom>
            </p:spPr>
          </p:pic>
        </p:grpSp>
        <p:grpSp>
          <p:nvGrpSpPr>
            <p:cNvPr id="62" name="Group 61"/>
            <p:cNvGrpSpPr/>
            <p:nvPr/>
          </p:nvGrpSpPr>
          <p:grpSpPr>
            <a:xfrm>
              <a:off x="20537586" y="7524916"/>
              <a:ext cx="4601882" cy="5276684"/>
              <a:chOff x="20240026" y="7524916"/>
              <a:chExt cx="4601882" cy="5276684"/>
            </a:xfrm>
          </p:grpSpPr>
          <p:grpSp>
            <p:nvGrpSpPr>
              <p:cNvPr id="71" name="Group 70"/>
              <p:cNvGrpSpPr/>
              <p:nvPr/>
            </p:nvGrpSpPr>
            <p:grpSpPr>
              <a:xfrm>
                <a:off x="20240033" y="7524916"/>
                <a:ext cx="4601875" cy="5276684"/>
                <a:chOff x="30175201" y="5508738"/>
                <a:chExt cx="4126800" cy="4746003"/>
              </a:xfrm>
            </p:grpSpPr>
            <p:pic>
              <p:nvPicPr>
                <p:cNvPr id="72" name="Picture 6" descr="C:\Users\Qi Gong\Desktop\Sam\WSI_viewer_evaluation-master\r_sedeen.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175201" y="6390853"/>
                  <a:ext cx="3863887" cy="3863888"/>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87201" y="5508738"/>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Sedeen</a:t>
                  </a:r>
                </a:p>
                <a:p>
                  <a:pPr algn="ctr"/>
                  <a:r>
                    <a:rPr lang="en-US" sz="3200" dirty="0">
                      <a:latin typeface="Helvetica" panose="020B0604020202020204" pitchFamily="34" charset="0"/>
                      <a:cs typeface="Helvetica" panose="020B0604020202020204" pitchFamily="34" charset="0"/>
                    </a:rPr>
                    <a:t>PathCore</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1" cstate="print">
                <a:extLst>
                  <a:ext uri="{28A0092B-C50C-407E-A947-70E740481C1C}">
                    <a14:useLocalDpi xmlns:a14="http://schemas.microsoft.com/office/drawing/2010/main" val="0"/>
                  </a:ext>
                </a:extLst>
              </a:blip>
              <a:srcRect t="32022" b="38625"/>
              <a:stretch/>
            </p:blipFill>
            <p:spPr>
              <a:xfrm>
                <a:off x="20240026" y="7540359"/>
                <a:ext cx="1433937" cy="419662"/>
              </a:xfrm>
              <a:prstGeom prst="rect">
                <a:avLst/>
              </a:prstGeom>
            </p:spPr>
          </p:pic>
        </p:grpSp>
      </p:grpSp>
      <p:sp>
        <p:nvSpPr>
          <p:cNvPr id="87" name="TextBox 86"/>
          <p:cNvSpPr txBox="1"/>
          <p:nvPr/>
        </p:nvSpPr>
        <p:spPr>
          <a:xfrm>
            <a:off x="40386000" y="2286000"/>
            <a:ext cx="44196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b="0" dirty="0">
                <a:solidFill>
                  <a:srgbClr val="007CBA"/>
                </a:solidFill>
                <a:latin typeface="Arial" panose="020B0604020202020204" pitchFamily="34" charset="0"/>
                <a:cs typeface="Arial" panose="020B0604020202020204" pitchFamily="34" charset="0"/>
              </a:rPr>
              <a:t>Clinical Area: Medical Imaging</a:t>
            </a:r>
          </a:p>
        </p:txBody>
      </p:sp>
      <p:sp>
        <p:nvSpPr>
          <p:cNvPr id="88" name="TextBox 87"/>
          <p:cNvSpPr txBox="1"/>
          <p:nvPr/>
        </p:nvSpPr>
        <p:spPr>
          <a:xfrm>
            <a:off x="3200400" y="2286000"/>
            <a:ext cx="105156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b="0" dirty="0">
                <a:solidFill>
                  <a:srgbClr val="007CBA"/>
                </a:solidFill>
                <a:latin typeface="Arial" panose="020B0604020202020204" pitchFamily="34" charset="0"/>
                <a:cs typeface="Arial" panose="020B0604020202020204" pitchFamily="34" charset="0"/>
              </a:rPr>
              <a:t>Experiments demonstrate why bench tests are required for third-party WSI viewers</a:t>
            </a:r>
          </a:p>
        </p:txBody>
      </p:sp>
      <p:grpSp>
        <p:nvGrpSpPr>
          <p:cNvPr id="33" name="Group 32"/>
          <p:cNvGrpSpPr/>
          <p:nvPr/>
        </p:nvGrpSpPr>
        <p:grpSpPr>
          <a:xfrm>
            <a:off x="1371600" y="14173200"/>
            <a:ext cx="13491301" cy="2646791"/>
            <a:chOff x="2743200" y="14726809"/>
            <a:chExt cx="13491301" cy="2646791"/>
          </a:xfrm>
        </p:grpSpPr>
        <p:sp>
          <p:nvSpPr>
            <p:cNvPr id="4" name="TextBox 3"/>
            <p:cNvSpPr txBox="1"/>
            <p:nvPr/>
          </p:nvSpPr>
          <p:spPr>
            <a:xfrm>
              <a:off x="3846786" y="16773850"/>
              <a:ext cx="1371600" cy="523220"/>
            </a:xfrm>
            <a:prstGeom prst="rect">
              <a:avLst/>
            </a:prstGeom>
            <a:noFill/>
          </p:spPr>
          <p:txBody>
            <a:bodyPr wrap="square" rtlCol="0">
              <a:spAutoFit/>
            </a:bodyPr>
            <a:lstStyle/>
            <a:p>
              <a:r>
                <a:rPr lang="en-US" sz="2800" dirty="0"/>
                <a:t>Scanner</a:t>
              </a:r>
            </a:p>
          </p:txBody>
        </p:sp>
        <p:sp>
          <p:nvSpPr>
            <p:cNvPr id="89" name="TextBox 88"/>
            <p:cNvSpPr txBox="1"/>
            <p:nvPr/>
          </p:nvSpPr>
          <p:spPr>
            <a:xfrm>
              <a:off x="10230482" y="16850380"/>
              <a:ext cx="1371600" cy="523220"/>
            </a:xfrm>
            <a:prstGeom prst="rect">
              <a:avLst/>
            </a:prstGeom>
            <a:noFill/>
          </p:spPr>
          <p:txBody>
            <a:bodyPr wrap="square" rtlCol="0">
              <a:spAutoFit/>
            </a:bodyPr>
            <a:lstStyle/>
            <a:p>
              <a:r>
                <a:rPr lang="en-US" sz="2800" dirty="0"/>
                <a:t>Viewer</a:t>
              </a:r>
            </a:p>
          </p:txBody>
        </p:sp>
        <p:sp>
          <p:nvSpPr>
            <p:cNvPr id="90" name="TextBox 89"/>
            <p:cNvSpPr txBox="1"/>
            <p:nvPr/>
          </p:nvSpPr>
          <p:spPr>
            <a:xfrm>
              <a:off x="14039193" y="16808723"/>
              <a:ext cx="1371600" cy="523220"/>
            </a:xfrm>
            <a:prstGeom prst="rect">
              <a:avLst/>
            </a:prstGeom>
            <a:noFill/>
          </p:spPr>
          <p:txBody>
            <a:bodyPr wrap="square" rtlCol="0">
              <a:spAutoFit/>
            </a:bodyPr>
            <a:lstStyle/>
            <a:p>
              <a:r>
                <a:rPr lang="en-US" sz="2800" dirty="0"/>
                <a:t>Display</a:t>
              </a:r>
            </a:p>
          </p:txBody>
        </p:sp>
        <p:pic>
          <p:nvPicPr>
            <p:cNvPr id="1026" name="Picture 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714235" y="14902242"/>
              <a:ext cx="2630165" cy="1948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descr="Accurate color for pathology diagnosis"/>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3258800" y="14726809"/>
              <a:ext cx="2975701" cy="21374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amamatsu wsi scanne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743200" y="14726809"/>
              <a:ext cx="3200400" cy="213099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a:endCxn id="20" idx="1"/>
            </p:cNvCxnSpPr>
            <p:nvPr/>
          </p:nvCxnSpPr>
          <p:spPr>
            <a:xfrm>
              <a:off x="5943600" y="15906801"/>
              <a:ext cx="1061485"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1026" idx="3"/>
            </p:cNvCxnSpPr>
            <p:nvPr/>
          </p:nvCxnSpPr>
          <p:spPr>
            <a:xfrm>
              <a:off x="12344400" y="15876311"/>
              <a:ext cx="1371600" cy="1"/>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005085" y="15614413"/>
              <a:ext cx="1452257" cy="584775"/>
            </a:xfrm>
            <a:prstGeom prst="rect">
              <a:avLst/>
            </a:prstGeom>
            <a:noFill/>
            <a:ln>
              <a:solidFill>
                <a:schemeClr val="tx1"/>
              </a:solidFill>
            </a:ln>
          </p:spPr>
          <p:txBody>
            <a:bodyPr wrap="none" rtlCol="0">
              <a:spAutoFit/>
            </a:bodyPr>
            <a:lstStyle/>
            <a:p>
              <a:pPr algn="ctr"/>
              <a:r>
                <a:rPr lang="en-US" sz="3200" dirty="0" smtClean="0"/>
                <a:t>WSI file</a:t>
              </a:r>
              <a:endParaRPr lang="en-US" sz="3200" dirty="0"/>
            </a:p>
          </p:txBody>
        </p:sp>
        <p:cxnSp>
          <p:nvCxnSpPr>
            <p:cNvPr id="92" name="Straight Arrow Connector 91"/>
            <p:cNvCxnSpPr>
              <a:stCxn id="20" idx="3"/>
              <a:endCxn id="1026" idx="1"/>
            </p:cNvCxnSpPr>
            <p:nvPr/>
          </p:nvCxnSpPr>
          <p:spPr>
            <a:xfrm flipV="1">
              <a:off x="8457342" y="15876311"/>
              <a:ext cx="1256893" cy="3049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grpSp>
      <p:sp>
        <p:nvSpPr>
          <p:cNvPr id="93" name="TextBox 8"/>
          <p:cNvSpPr txBox="1"/>
          <p:nvPr/>
        </p:nvSpPr>
        <p:spPr>
          <a:xfrm>
            <a:off x="15544733" y="5691351"/>
            <a:ext cx="19202467"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Input WSI file: “CMU-1.ndpi” generated by a Hamamatsu scanner</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WSI viewers and their output images</a:t>
            </a:r>
            <a:r>
              <a:rPr lang="en-US" sz="3600" dirty="0" smtClean="0">
                <a:latin typeface="Helvetica" panose="020B0604020202020204" pitchFamily="34" charset="0"/>
                <a:cs typeface="Helvetica" panose="020B0604020202020204" pitchFamily="34" charset="0"/>
              </a:rPr>
              <a:t>:</a:t>
            </a:r>
            <a:endParaRPr lang="en-US" sz="3600" dirty="0">
              <a:latin typeface="Helvetica" panose="020B0604020202020204" pitchFamily="34" charset="0"/>
              <a:cs typeface="Helvetica" panose="020B0604020202020204" pitchFamily="34" charset="0"/>
            </a:endParaRPr>
          </a:p>
        </p:txBody>
      </p:sp>
      <p:sp>
        <p:nvSpPr>
          <p:cNvPr id="157" name="TextBox 8"/>
          <p:cNvSpPr txBox="1"/>
          <p:nvPr/>
        </p:nvSpPr>
        <p:spPr>
          <a:xfrm>
            <a:off x="15544800" y="13844163"/>
            <a:ext cx="8299877"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images: 6 pairs to compare</a:t>
            </a:r>
          </a:p>
          <a:p>
            <a:pPr marL="571500" indent="-571500">
              <a:buFont typeface="Arial" panose="020B0604020202020204" pitchFamily="34" charset="0"/>
              <a:buChar char="•"/>
            </a:pPr>
            <a:r>
              <a:rPr lang="en-US" sz="3600" dirty="0" smtClean="0">
                <a:latin typeface="Helvetica" panose="020B0604020202020204" pitchFamily="34" charset="0"/>
                <a:cs typeface="Helvetica" panose="020B0604020202020204" pitchFamily="34" charset="0"/>
              </a:rPr>
              <a:t>Heat maps </a:t>
            </a:r>
            <a:r>
              <a:rPr lang="en-US" sz="3600" dirty="0">
                <a:latin typeface="Helvetica" panose="020B0604020202020204" pitchFamily="34" charset="0"/>
                <a:cs typeface="Helvetica" panose="020B0604020202020204" pitchFamily="34" charset="0"/>
              </a:rPr>
              <a:t>show </a:t>
            </a:r>
            <a:r>
              <a:rPr lang="en-US" sz="3600" dirty="0" smtClean="0">
                <a:latin typeface="Helvetica" panose="020B0604020202020204" pitchFamily="34" charset="0"/>
                <a:cs typeface="Helvetica" panose="020B0604020202020204" pitchFamily="34" charset="0"/>
              </a:rPr>
              <a:t>∆E </a:t>
            </a:r>
            <a:r>
              <a:rPr lang="en-US" sz="3600" dirty="0">
                <a:latin typeface="Helvetica" panose="020B0604020202020204" pitchFamily="34" charset="0"/>
                <a:cs typeface="Helvetica" panose="020B0604020202020204" pitchFamily="34" charset="0"/>
              </a:rPr>
              <a:t>for each pixel</a:t>
            </a:r>
            <a:endParaRPr lang="en-US" sz="3200" dirty="0">
              <a:latin typeface="Helvetica" panose="020B0604020202020204" pitchFamily="34" charset="0"/>
              <a:cs typeface="Helvetica" panose="020B0604020202020204" pitchFamily="34" charset="0"/>
            </a:endParaRPr>
          </a:p>
        </p:txBody>
      </p:sp>
      <p:sp>
        <p:nvSpPr>
          <p:cNvPr id="158" name="TextBox 8"/>
          <p:cNvSpPr txBox="1"/>
          <p:nvPr/>
        </p:nvSpPr>
        <p:spPr>
          <a:xfrm>
            <a:off x="26517600" y="13820171"/>
            <a:ext cx="82296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Mean and </a:t>
            </a:r>
            <a:r>
              <a:rPr lang="en-US" sz="3600" dirty="0" smtClean="0">
                <a:latin typeface="Helvetica" panose="020B0604020202020204" pitchFamily="34" charset="0"/>
                <a:cs typeface="Helvetica" panose="020B0604020202020204" pitchFamily="34" charset="0"/>
              </a:rPr>
              <a:t>standard deviation </a:t>
            </a:r>
            <a:r>
              <a:rPr lang="en-US" sz="3600" dirty="0">
                <a:latin typeface="Helvetica" panose="020B0604020202020204" pitchFamily="34" charset="0"/>
                <a:cs typeface="Helvetica" panose="020B0604020202020204" pitchFamily="34" charset="0"/>
              </a:rPr>
              <a:t>shown in title</a:t>
            </a:r>
          </a:p>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Histogram shown in inset</a:t>
            </a:r>
          </a:p>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Boxplot shown </a:t>
            </a:r>
            <a:r>
              <a:rPr lang="en-US" sz="3600" dirty="0" smtClean="0">
                <a:latin typeface="Helvetica" panose="020B0604020202020204" pitchFamily="34" charset="0"/>
                <a:cs typeface="Helvetica" panose="020B0604020202020204" pitchFamily="34" charset="0"/>
              </a:rPr>
              <a:t>in right column</a:t>
            </a:r>
            <a:endParaRPr lang="en-US" sz="3200" dirty="0">
              <a:latin typeface="Helvetica" panose="020B0604020202020204" pitchFamily="34" charset="0"/>
              <a:cs typeface="Helvetica" panose="020B0604020202020204" pitchFamily="34" charset="0"/>
            </a:endParaRPr>
          </a:p>
        </p:txBody>
      </p:sp>
      <p:sp>
        <p:nvSpPr>
          <p:cNvPr id="159" name="Rectangle 158"/>
          <p:cNvSpPr/>
          <p:nvPr/>
        </p:nvSpPr>
        <p:spPr>
          <a:xfrm>
            <a:off x="914397" y="905256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0" name="Rectangle 159"/>
          <p:cNvSpPr/>
          <p:nvPr/>
        </p:nvSpPr>
        <p:spPr>
          <a:xfrm>
            <a:off x="914403" y="210312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47" name="Group 46"/>
          <p:cNvGrpSpPr/>
          <p:nvPr/>
        </p:nvGrpSpPr>
        <p:grpSpPr>
          <a:xfrm>
            <a:off x="914400" y="30519426"/>
            <a:ext cx="13535129" cy="4684974"/>
            <a:chOff x="1095274" y="30632400"/>
            <a:chExt cx="13535129" cy="4684974"/>
          </a:xfrm>
        </p:grpSpPr>
        <p:cxnSp>
          <p:nvCxnSpPr>
            <p:cNvPr id="208" name="Straight Arrow Connector 207"/>
            <p:cNvCxnSpPr/>
            <p:nvPr/>
          </p:nvCxnSpPr>
          <p:spPr>
            <a:xfrm>
              <a:off x="4461691" y="31586506"/>
              <a:ext cx="0" cy="2750448"/>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1038" name="TextBox 1037"/>
            <p:cNvSpPr txBox="1"/>
            <p:nvPr/>
          </p:nvSpPr>
          <p:spPr>
            <a:xfrm>
              <a:off x="1095274" y="33545846"/>
              <a:ext cx="1182414" cy="523220"/>
            </a:xfrm>
            <a:prstGeom prst="rect">
              <a:avLst/>
            </a:prstGeom>
            <a:noFill/>
            <a:ln>
              <a:noFill/>
            </a:ln>
          </p:spPr>
          <p:txBody>
            <a:bodyPr wrap="square" rtlCol="0">
              <a:spAutoFit/>
            </a:bodyPr>
            <a:lstStyle/>
            <a:p>
              <a:pPr algn="ctr"/>
              <a:r>
                <a:rPr lang="en-US" sz="2800" dirty="0"/>
                <a:t>WSI</a:t>
              </a:r>
            </a:p>
          </p:txBody>
        </p:sp>
        <p:sp>
          <p:nvSpPr>
            <p:cNvPr id="164" name="TextBox 163"/>
            <p:cNvSpPr txBox="1"/>
            <p:nvPr/>
          </p:nvSpPr>
          <p:spPr>
            <a:xfrm>
              <a:off x="4166492" y="34330325"/>
              <a:ext cx="2096814" cy="954107"/>
            </a:xfrm>
            <a:prstGeom prst="rect">
              <a:avLst/>
            </a:prstGeom>
            <a:noFill/>
            <a:ln>
              <a:solidFill>
                <a:schemeClr val="tx1"/>
              </a:solidFill>
            </a:ln>
          </p:spPr>
          <p:txBody>
            <a:bodyPr wrap="square" rtlCol="0">
              <a:spAutoFit/>
            </a:bodyPr>
            <a:lstStyle/>
            <a:p>
              <a:pPr algn="ctr"/>
              <a:r>
                <a:rPr lang="en-US" sz="2800" dirty="0"/>
                <a:t>Reference Viewer</a:t>
              </a:r>
            </a:p>
          </p:txBody>
        </p:sp>
        <p:sp>
          <p:nvSpPr>
            <p:cNvPr id="165" name="TextBox 164"/>
            <p:cNvSpPr txBox="1"/>
            <p:nvPr/>
          </p:nvSpPr>
          <p:spPr>
            <a:xfrm>
              <a:off x="4166492" y="32523252"/>
              <a:ext cx="2096814" cy="954107"/>
            </a:xfrm>
            <a:prstGeom prst="rect">
              <a:avLst/>
            </a:prstGeom>
            <a:solidFill>
              <a:schemeClr val="bg1"/>
            </a:solidFill>
            <a:ln>
              <a:solidFill>
                <a:schemeClr val="tx1"/>
              </a:solidFill>
            </a:ln>
          </p:spPr>
          <p:txBody>
            <a:bodyPr wrap="square" rtlCol="0">
              <a:spAutoFit/>
            </a:bodyPr>
            <a:lstStyle/>
            <a:p>
              <a:pPr algn="ctr"/>
              <a:r>
                <a:rPr lang="en-US" sz="2800" dirty="0"/>
                <a:t>3</a:t>
              </a:r>
              <a:r>
                <a:rPr lang="en-US" sz="2800" baseline="30000" dirty="0"/>
                <a:t>rd</a:t>
              </a:r>
              <a:r>
                <a:rPr lang="en-US" sz="2800" dirty="0"/>
                <a:t>-party Viewer</a:t>
              </a:r>
            </a:p>
          </p:txBody>
        </p:sp>
        <p:sp>
          <p:nvSpPr>
            <p:cNvPr id="167" name="TextBox 166"/>
            <p:cNvSpPr txBox="1"/>
            <p:nvPr/>
          </p:nvSpPr>
          <p:spPr>
            <a:xfrm>
              <a:off x="4166492" y="30632400"/>
              <a:ext cx="2096814" cy="954107"/>
            </a:xfrm>
            <a:prstGeom prst="rect">
              <a:avLst/>
            </a:prstGeom>
            <a:noFill/>
            <a:ln>
              <a:solidFill>
                <a:schemeClr val="tx1"/>
              </a:solidFill>
            </a:ln>
          </p:spPr>
          <p:txBody>
            <a:bodyPr wrap="square" rtlCol="0">
              <a:spAutoFit/>
            </a:bodyPr>
            <a:lstStyle/>
            <a:p>
              <a:pPr algn="ctr"/>
              <a:r>
                <a:rPr lang="en-US" sz="2800" dirty="0"/>
                <a:t>AutoHotKey</a:t>
              </a:r>
            </a:p>
            <a:p>
              <a:pPr algn="ctr"/>
              <a:r>
                <a:rPr lang="en-US" sz="2800" dirty="0"/>
                <a:t>Script</a:t>
              </a:r>
            </a:p>
          </p:txBody>
        </p:sp>
        <p:cxnSp>
          <p:nvCxnSpPr>
            <p:cNvPr id="1041" name="Straight Arrow Connector 1040"/>
            <p:cNvCxnSpPr>
              <a:stCxn id="1038" idx="3"/>
              <a:endCxn id="165" idx="1"/>
            </p:cNvCxnSpPr>
            <p:nvPr/>
          </p:nvCxnSpPr>
          <p:spPr>
            <a:xfrm flipV="1">
              <a:off x="2277688" y="33000306"/>
              <a:ext cx="1888804" cy="80715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stCxn id="1038" idx="3"/>
              <a:endCxn id="164" idx="1"/>
            </p:cNvCxnSpPr>
            <p:nvPr/>
          </p:nvCxnSpPr>
          <p:spPr>
            <a:xfrm>
              <a:off x="2277688" y="33807456"/>
              <a:ext cx="1888804" cy="99992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65" idx="3"/>
            </p:cNvCxnSpPr>
            <p:nvPr/>
          </p:nvCxnSpPr>
          <p:spPr>
            <a:xfrm>
              <a:off x="6263306" y="33000306"/>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290013" y="34807378"/>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050" name="TextBox 1049"/>
            <p:cNvSpPr txBox="1"/>
            <p:nvPr/>
          </p:nvSpPr>
          <p:spPr>
            <a:xfrm rot="10800000">
              <a:off x="7764086" y="32483804"/>
              <a:ext cx="615553" cy="2833570"/>
            </a:xfrm>
            <a:prstGeom prst="rect">
              <a:avLst/>
            </a:prstGeom>
            <a:noFill/>
            <a:ln>
              <a:solidFill>
                <a:schemeClr val="tx1"/>
              </a:solidFill>
            </a:ln>
          </p:spPr>
          <p:txBody>
            <a:bodyPr vert="eaVert" wrap="square" rtlCol="0">
              <a:spAutoFit/>
            </a:bodyPr>
            <a:lstStyle/>
            <a:p>
              <a:pPr algn="ctr"/>
              <a:r>
                <a:rPr lang="en-US" sz="2800" dirty="0"/>
                <a:t>Screenshot</a:t>
              </a:r>
            </a:p>
          </p:txBody>
        </p:sp>
        <p:sp>
          <p:nvSpPr>
            <p:cNvPr id="184" name="TextBox 183"/>
            <p:cNvSpPr txBox="1"/>
            <p:nvPr/>
          </p:nvSpPr>
          <p:spPr>
            <a:xfrm rot="10800000">
              <a:off x="9891735" y="32483804"/>
              <a:ext cx="615553" cy="2833570"/>
            </a:xfrm>
            <a:prstGeom prst="rect">
              <a:avLst/>
            </a:prstGeom>
            <a:noFill/>
            <a:ln>
              <a:solidFill>
                <a:schemeClr val="tx1"/>
              </a:solidFill>
            </a:ln>
          </p:spPr>
          <p:txBody>
            <a:bodyPr vert="eaVert" wrap="square" rtlCol="0">
              <a:spAutoFit/>
            </a:bodyPr>
            <a:lstStyle/>
            <a:p>
              <a:pPr algn="ctr"/>
              <a:r>
                <a:rPr lang="en-US" sz="2800" dirty="0"/>
                <a:t>Registration</a:t>
              </a:r>
            </a:p>
          </p:txBody>
        </p:sp>
        <p:sp>
          <p:nvSpPr>
            <p:cNvPr id="185" name="TextBox 184"/>
            <p:cNvSpPr txBox="1"/>
            <p:nvPr/>
          </p:nvSpPr>
          <p:spPr>
            <a:xfrm rot="10800000">
              <a:off x="12025971" y="32417743"/>
              <a:ext cx="615553" cy="2833570"/>
            </a:xfrm>
            <a:prstGeom prst="rect">
              <a:avLst/>
            </a:prstGeom>
            <a:noFill/>
            <a:ln>
              <a:solidFill>
                <a:schemeClr val="tx1"/>
              </a:solidFill>
            </a:ln>
          </p:spPr>
          <p:txBody>
            <a:bodyPr vert="eaVert" wrap="square" rtlCol="0">
              <a:spAutoFit/>
            </a:bodyPr>
            <a:lstStyle/>
            <a:p>
              <a:pPr algn="ctr"/>
              <a:r>
                <a:rPr lang="en-US" sz="2800" dirty="0"/>
                <a:t>Color Difference</a:t>
              </a:r>
            </a:p>
          </p:txBody>
        </p:sp>
        <p:sp>
          <p:nvSpPr>
            <p:cNvPr id="186" name="TextBox 185"/>
            <p:cNvSpPr txBox="1"/>
            <p:nvPr/>
          </p:nvSpPr>
          <p:spPr>
            <a:xfrm>
              <a:off x="6392488" y="32508154"/>
              <a:ext cx="1182414" cy="523220"/>
            </a:xfrm>
            <a:prstGeom prst="rect">
              <a:avLst/>
            </a:prstGeom>
            <a:noFill/>
            <a:ln>
              <a:noFill/>
            </a:ln>
          </p:spPr>
          <p:txBody>
            <a:bodyPr wrap="square" rtlCol="0">
              <a:spAutoFit/>
            </a:bodyPr>
            <a:lstStyle/>
            <a:p>
              <a:pPr algn="ctr"/>
              <a:r>
                <a:rPr lang="en-US" sz="2800" dirty="0"/>
                <a:t>view</a:t>
              </a:r>
            </a:p>
          </p:txBody>
        </p:sp>
        <p:sp>
          <p:nvSpPr>
            <p:cNvPr id="190" name="TextBox 189"/>
            <p:cNvSpPr txBox="1"/>
            <p:nvPr/>
          </p:nvSpPr>
          <p:spPr>
            <a:xfrm>
              <a:off x="6392488" y="34336954"/>
              <a:ext cx="1182414" cy="523220"/>
            </a:xfrm>
            <a:prstGeom prst="rect">
              <a:avLst/>
            </a:prstGeom>
            <a:noFill/>
            <a:ln>
              <a:noFill/>
            </a:ln>
          </p:spPr>
          <p:txBody>
            <a:bodyPr wrap="square" rtlCol="0">
              <a:spAutoFit/>
            </a:bodyPr>
            <a:lstStyle/>
            <a:p>
              <a:pPr algn="ctr"/>
              <a:r>
                <a:rPr lang="en-US" sz="2800" dirty="0"/>
                <a:t>view*</a:t>
              </a:r>
            </a:p>
          </p:txBody>
        </p:sp>
        <p:cxnSp>
          <p:nvCxnSpPr>
            <p:cNvPr id="191" name="Straight Arrow Connector 190"/>
            <p:cNvCxnSpPr/>
            <p:nvPr/>
          </p:nvCxnSpPr>
          <p:spPr>
            <a:xfrm>
              <a:off x="8383124" y="32985004"/>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flipV="1">
              <a:off x="8409831" y="34792076"/>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8512306" y="32492852"/>
              <a:ext cx="1182414" cy="523220"/>
            </a:xfrm>
            <a:prstGeom prst="rect">
              <a:avLst/>
            </a:prstGeom>
            <a:noFill/>
            <a:ln>
              <a:noFill/>
            </a:ln>
          </p:spPr>
          <p:txBody>
            <a:bodyPr wrap="square" rtlCol="0">
              <a:spAutoFit/>
            </a:bodyPr>
            <a:lstStyle/>
            <a:p>
              <a:pPr algn="ctr"/>
              <a:r>
                <a:rPr lang="en-US" sz="2800" dirty="0"/>
                <a:t>image</a:t>
              </a:r>
            </a:p>
          </p:txBody>
        </p:sp>
        <p:sp>
          <p:nvSpPr>
            <p:cNvPr id="194" name="TextBox 193"/>
            <p:cNvSpPr txBox="1"/>
            <p:nvPr/>
          </p:nvSpPr>
          <p:spPr>
            <a:xfrm>
              <a:off x="8461068" y="34321652"/>
              <a:ext cx="1371598" cy="523220"/>
            </a:xfrm>
            <a:prstGeom prst="rect">
              <a:avLst/>
            </a:prstGeom>
            <a:noFill/>
            <a:ln>
              <a:noFill/>
            </a:ln>
          </p:spPr>
          <p:txBody>
            <a:bodyPr wrap="square" rtlCol="0">
              <a:spAutoFit/>
            </a:bodyPr>
            <a:lstStyle/>
            <a:p>
              <a:pPr algn="ctr"/>
              <a:r>
                <a:rPr lang="en-US" sz="2800" dirty="0"/>
                <a:t>image*</a:t>
              </a:r>
            </a:p>
          </p:txBody>
        </p:sp>
        <p:cxnSp>
          <p:nvCxnSpPr>
            <p:cNvPr id="195" name="Straight Arrow Connector 194"/>
            <p:cNvCxnSpPr/>
            <p:nvPr/>
          </p:nvCxnSpPr>
          <p:spPr>
            <a:xfrm>
              <a:off x="10510585" y="32995685"/>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10537292" y="34802757"/>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7" name="TextBox 196"/>
            <p:cNvSpPr txBox="1"/>
            <p:nvPr/>
          </p:nvSpPr>
          <p:spPr>
            <a:xfrm>
              <a:off x="10639767" y="32503533"/>
              <a:ext cx="1182414" cy="523220"/>
            </a:xfrm>
            <a:prstGeom prst="rect">
              <a:avLst/>
            </a:prstGeom>
            <a:noFill/>
            <a:ln>
              <a:noFill/>
            </a:ln>
          </p:spPr>
          <p:txBody>
            <a:bodyPr wrap="square" rtlCol="0">
              <a:spAutoFit/>
            </a:bodyPr>
            <a:lstStyle/>
            <a:p>
              <a:pPr algn="ctr"/>
              <a:r>
                <a:rPr lang="en-US" sz="2800" dirty="0"/>
                <a:t>image</a:t>
              </a:r>
            </a:p>
          </p:txBody>
        </p:sp>
        <p:sp>
          <p:nvSpPr>
            <p:cNvPr id="198" name="TextBox 197"/>
            <p:cNvSpPr txBox="1"/>
            <p:nvPr/>
          </p:nvSpPr>
          <p:spPr>
            <a:xfrm>
              <a:off x="10588529" y="34332333"/>
              <a:ext cx="1371598" cy="523220"/>
            </a:xfrm>
            <a:prstGeom prst="rect">
              <a:avLst/>
            </a:prstGeom>
            <a:noFill/>
            <a:ln>
              <a:noFill/>
            </a:ln>
          </p:spPr>
          <p:txBody>
            <a:bodyPr wrap="square" rtlCol="0">
              <a:spAutoFit/>
            </a:bodyPr>
            <a:lstStyle/>
            <a:p>
              <a:pPr algn="ctr"/>
              <a:r>
                <a:rPr lang="en-US" sz="2800" dirty="0"/>
                <a:t>image*</a:t>
              </a:r>
            </a:p>
          </p:txBody>
        </p:sp>
        <p:cxnSp>
          <p:nvCxnSpPr>
            <p:cNvPr id="199" name="Straight Arrow Connector 198"/>
            <p:cNvCxnSpPr/>
            <p:nvPr/>
          </p:nvCxnSpPr>
          <p:spPr>
            <a:xfrm>
              <a:off x="12641524" y="33834528"/>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12668228" y="32277850"/>
              <a:ext cx="1962175" cy="1569660"/>
            </a:xfrm>
            <a:prstGeom prst="rect">
              <a:avLst/>
            </a:prstGeom>
            <a:noFill/>
            <a:ln>
              <a:noFill/>
            </a:ln>
          </p:spPr>
          <p:txBody>
            <a:bodyPr wrap="square" rtlCol="0">
              <a:spAutoFit/>
            </a:bodyPr>
            <a:lstStyle/>
            <a:p>
              <a:pPr algn="ctr"/>
              <a:r>
                <a:rPr lang="en-US" sz="2400" dirty="0"/>
                <a:t>∆E, </a:t>
              </a:r>
              <a:endParaRPr lang="en-US" sz="2400" dirty="0" smtClean="0"/>
            </a:p>
            <a:p>
              <a:pPr algn="ctr"/>
              <a:r>
                <a:rPr lang="en-US" sz="2400" dirty="0" smtClean="0"/>
                <a:t>heat map</a:t>
              </a:r>
              <a:r>
                <a:rPr lang="en-US" sz="2400" dirty="0"/>
                <a:t>,</a:t>
              </a:r>
            </a:p>
            <a:p>
              <a:pPr algn="ctr"/>
              <a:r>
                <a:rPr lang="en-US" sz="2400" dirty="0"/>
                <a:t>histogram, boxplot</a:t>
              </a:r>
            </a:p>
          </p:txBody>
        </p:sp>
        <p:cxnSp>
          <p:nvCxnSpPr>
            <p:cNvPr id="1055" name="Elbow Connector 1054"/>
            <p:cNvCxnSpPr>
              <a:stCxn id="184" idx="2"/>
              <a:endCxn id="167" idx="3"/>
            </p:cNvCxnSpPr>
            <p:nvPr/>
          </p:nvCxnSpPr>
          <p:spPr>
            <a:xfrm rot="16200000" flipV="1">
              <a:off x="7544234" y="29828526"/>
              <a:ext cx="1374350" cy="393620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7200709" y="30679354"/>
              <a:ext cx="2998801" cy="523220"/>
            </a:xfrm>
            <a:prstGeom prst="rect">
              <a:avLst/>
            </a:prstGeom>
            <a:noFill/>
            <a:ln>
              <a:noFill/>
            </a:ln>
          </p:spPr>
          <p:txBody>
            <a:bodyPr wrap="square" rtlCol="0">
              <a:spAutoFit/>
            </a:bodyPr>
            <a:lstStyle/>
            <a:p>
              <a:pPr algn="ctr"/>
              <a:r>
                <a:rPr lang="en-US" sz="2800" dirty="0"/>
                <a:t>registration error</a:t>
              </a:r>
            </a:p>
          </p:txBody>
        </p:sp>
        <p:cxnSp>
          <p:nvCxnSpPr>
            <p:cNvPr id="204" name="Straight Arrow Connector 203"/>
            <p:cNvCxnSpPr/>
            <p:nvPr/>
          </p:nvCxnSpPr>
          <p:spPr>
            <a:xfrm>
              <a:off x="4563688" y="31586507"/>
              <a:ext cx="0" cy="936745"/>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207" name="TextBox 206"/>
            <p:cNvSpPr txBox="1"/>
            <p:nvPr/>
          </p:nvSpPr>
          <p:spPr>
            <a:xfrm>
              <a:off x="4563688" y="31659774"/>
              <a:ext cx="2286000" cy="523220"/>
            </a:xfrm>
            <a:prstGeom prst="rect">
              <a:avLst/>
            </a:prstGeom>
            <a:noFill/>
            <a:ln>
              <a:noFill/>
            </a:ln>
          </p:spPr>
          <p:txBody>
            <a:bodyPr wrap="square" rtlCol="0">
              <a:spAutoFit/>
            </a:bodyPr>
            <a:lstStyle/>
            <a:p>
              <a:r>
                <a:rPr lang="en-US" sz="2800" dirty="0"/>
                <a:t>zoom/pan</a:t>
              </a:r>
            </a:p>
          </p:txBody>
        </p:sp>
      </p:grpSp>
      <p:sp>
        <p:nvSpPr>
          <p:cNvPr id="210" name="Text Box 34"/>
          <p:cNvSpPr txBox="1">
            <a:spLocks noChangeArrowheads="1"/>
          </p:cNvSpPr>
          <p:nvPr/>
        </p:nvSpPr>
        <p:spPr bwMode="auto">
          <a:xfrm>
            <a:off x="36118800" y="20574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CONCLUSIONS</a:t>
            </a:r>
          </a:p>
        </p:txBody>
      </p:sp>
      <p:sp>
        <p:nvSpPr>
          <p:cNvPr id="211" name="Rectangle 210"/>
          <p:cNvSpPr/>
          <p:nvPr/>
        </p:nvSpPr>
        <p:spPr>
          <a:xfrm>
            <a:off x="36118800" y="214884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12" name="TextBox 211"/>
          <p:cNvSpPr txBox="1"/>
          <p:nvPr/>
        </p:nvSpPr>
        <p:spPr>
          <a:xfrm>
            <a:off x="36118800" y="21491079"/>
            <a:ext cx="123444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a:latin typeface="Helvetica" panose="020B0604020202020204" pitchFamily="34" charset="0"/>
                <a:cs typeface="Helvetica" panose="020B0604020202020204" pitchFamily="34" charset="0"/>
              </a:rPr>
              <a:t>For the same input file, four different WSI viewers generated four different </a:t>
            </a:r>
            <a:r>
              <a:rPr lang="en-US" sz="3600" b="0" dirty="0" smtClean="0">
                <a:latin typeface="Helvetica" panose="020B0604020202020204" pitchFamily="34" charset="0"/>
                <a:cs typeface="Helvetica" panose="020B0604020202020204" pitchFamily="34" charset="0"/>
              </a:rPr>
              <a:t>images, which </a:t>
            </a:r>
            <a:r>
              <a:rPr lang="en-US" sz="3600" b="0" dirty="0">
                <a:latin typeface="Helvetica" panose="020B0604020202020204" pitchFamily="34" charset="0"/>
                <a:cs typeface="Helvetica" panose="020B0604020202020204" pitchFamily="34" charset="0"/>
              </a:rPr>
              <a:t>confirms that it is a fallacy to assume that any WSI viewer can reproduce digital images identically</a:t>
            </a:r>
            <a:r>
              <a:rPr lang="en-US" sz="3600" b="0" dirty="0" smtClean="0">
                <a:latin typeface="Helvetica" panose="020B0604020202020204" pitchFamily="34" charset="0"/>
                <a:cs typeface="Helvetica" panose="020B0604020202020204" pitchFamily="34" charset="0"/>
              </a:rPr>
              <a:t>. The </a:t>
            </a:r>
            <a:r>
              <a:rPr lang="en-US" sz="3600" b="0" dirty="0">
                <a:latin typeface="Helvetica" panose="020B0604020202020204" pitchFamily="34" charset="0"/>
                <a:cs typeface="Helvetica" panose="020B0604020202020204" pitchFamily="34" charset="0"/>
              </a:rPr>
              <a:t>concept of </a:t>
            </a:r>
            <a:r>
              <a:rPr lang="en-US" sz="3600" b="0" u="sng" dirty="0">
                <a:latin typeface="Helvetica" panose="020B0604020202020204" pitchFamily="34" charset="0"/>
                <a:cs typeface="Helvetica" panose="020B0604020202020204" pitchFamily="34" charset="0"/>
              </a:rPr>
              <a:t>interoperability</a:t>
            </a:r>
            <a:r>
              <a:rPr lang="en-US" sz="3600" b="0" dirty="0">
                <a:latin typeface="Helvetica" panose="020B0604020202020204" pitchFamily="34" charset="0"/>
                <a:cs typeface="Helvetica" panose="020B0604020202020204" pitchFamily="34" charset="0"/>
              </a:rPr>
              <a:t> between WSI components needs to be revisited to include image integrity on the pixel level. Before </a:t>
            </a:r>
            <a:r>
              <a:rPr lang="en-US" sz="3600" b="0" dirty="0" smtClean="0">
                <a:latin typeface="Helvetica" panose="020B0604020202020204" pitchFamily="34" charset="0"/>
                <a:cs typeface="Helvetica" panose="020B0604020202020204" pitchFamily="34" charset="0"/>
              </a:rPr>
              <a:t>a WSI </a:t>
            </a:r>
            <a:r>
              <a:rPr lang="en-US" sz="3600" b="0" dirty="0">
                <a:latin typeface="Helvetica" panose="020B0604020202020204" pitchFamily="34" charset="0"/>
                <a:cs typeface="Helvetica" panose="020B0604020202020204" pitchFamily="34" charset="0"/>
              </a:rPr>
              <a:t>file format is standardized, third-party viewer vendors should work with the scanner manufacturer instead of relying on untested free libraries. </a:t>
            </a:r>
            <a:r>
              <a:rPr lang="en-US" sz="3600" b="0" dirty="0" smtClean="0">
                <a:latin typeface="Helvetica" panose="020B0604020202020204" pitchFamily="34" charset="0"/>
                <a:cs typeface="Helvetica" panose="020B0604020202020204" pitchFamily="34" charset="0"/>
              </a:rPr>
              <a:t>More adequate </a:t>
            </a:r>
            <a:r>
              <a:rPr lang="en-US" sz="3600" b="0" dirty="0">
                <a:latin typeface="Helvetica" panose="020B0604020202020204" pitchFamily="34" charset="0"/>
                <a:cs typeface="Helvetica" panose="020B0604020202020204" pitchFamily="34" charset="0"/>
              </a:rPr>
              <a:t>bench testing data are needed for 510(k) WSI viewer submissions.  </a:t>
            </a:r>
          </a:p>
        </p:txBody>
      </p:sp>
      <p:sp>
        <p:nvSpPr>
          <p:cNvPr id="123" name="TextBox 122">
            <a:extLst>
              <a:ext uri="{FF2B5EF4-FFF2-40B4-BE49-F238E27FC236}">
                <a16:creationId xmlns="" xmlns:a16="http://schemas.microsoft.com/office/drawing/2014/main" id="{1A01DA90-DE82-49EA-AC02-C40ADCBBEFF3}"/>
              </a:ext>
            </a:extLst>
          </p:cNvPr>
          <p:cNvSpPr txBox="1"/>
          <p:nvPr/>
        </p:nvSpPr>
        <p:spPr>
          <a:xfrm>
            <a:off x="36118800" y="28238984"/>
            <a:ext cx="123444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sources of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(color profile? JPEG?)</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Repeat experiments for cleared devices (Philips, Leica)</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Develop bench test methods (software, hardware)</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acceptable criteria</a:t>
            </a:r>
          </a:p>
        </p:txBody>
      </p:sp>
      <p:sp>
        <p:nvSpPr>
          <p:cNvPr id="124" name="Text Box 34">
            <a:extLst>
              <a:ext uri="{FF2B5EF4-FFF2-40B4-BE49-F238E27FC236}">
                <a16:creationId xmlns="" xmlns:a16="http://schemas.microsoft.com/office/drawing/2014/main" id="{E2E30B1A-923A-40A7-9724-CDE0468B2474}"/>
              </a:ext>
            </a:extLst>
          </p:cNvPr>
          <p:cNvSpPr txBox="1">
            <a:spLocks noChangeArrowheads="1"/>
          </p:cNvSpPr>
          <p:nvPr/>
        </p:nvSpPr>
        <p:spPr bwMode="auto">
          <a:xfrm>
            <a:off x="36118800" y="27432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smtClean="0">
                <a:effectLst/>
                <a:latin typeface="Helvetica" panose="020B0604020202020204" pitchFamily="34" charset="0"/>
                <a:cs typeface="Helvetica" panose="020B0604020202020204" pitchFamily="34" charset="0"/>
              </a:rPr>
              <a:t>FUTURE WORK</a:t>
            </a:r>
            <a:endParaRPr lang="en-US" sz="3600" dirty="0">
              <a:effectLst/>
              <a:latin typeface="Helvetica" panose="020B0604020202020204" pitchFamily="34" charset="0"/>
              <a:cs typeface="Helvetica" panose="020B0604020202020204" pitchFamily="34" charset="0"/>
            </a:endParaRPr>
          </a:p>
        </p:txBody>
      </p:sp>
      <p:sp>
        <p:nvSpPr>
          <p:cNvPr id="126" name="Rectangle 125">
            <a:extLst>
              <a:ext uri="{FF2B5EF4-FFF2-40B4-BE49-F238E27FC236}">
                <a16:creationId xmlns="" xmlns:a16="http://schemas.microsoft.com/office/drawing/2014/main" id="{9EAD9CC7-8E13-4436-B1B8-6C46904C5F31}"/>
              </a:ext>
            </a:extLst>
          </p:cNvPr>
          <p:cNvSpPr/>
          <p:nvPr/>
        </p:nvSpPr>
        <p:spPr>
          <a:xfrm>
            <a:off x="36118800" y="28238984"/>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2" name="Picture 11"/>
          <p:cNvPicPr>
            <a:picLocks noChangeAspect="1"/>
          </p:cNvPicPr>
          <p:nvPr/>
        </p:nvPicPr>
        <p:blipFill rotWithShape="1">
          <a:blip r:embed="rId15">
            <a:extLst>
              <a:ext uri="{28A0092B-C50C-407E-A947-70E740481C1C}">
                <a14:useLocalDpi xmlns:a14="http://schemas.microsoft.com/office/drawing/2010/main" val="0"/>
              </a:ext>
            </a:extLst>
          </a:blip>
          <a:srcRect l="6546" t="5784" r="8770" b="4828"/>
          <a:stretch/>
        </p:blipFill>
        <p:spPr>
          <a:xfrm>
            <a:off x="35570160" y="4572001"/>
            <a:ext cx="12893040" cy="7655243"/>
          </a:xfrm>
          <a:prstGeom prst="rect">
            <a:avLst/>
          </a:prstGeom>
        </p:spPr>
      </p:pic>
      <p:sp>
        <p:nvSpPr>
          <p:cNvPr id="128" name="TextBox 8"/>
          <p:cNvSpPr txBox="1"/>
          <p:nvPr/>
        </p:nvSpPr>
        <p:spPr>
          <a:xfrm>
            <a:off x="37947600" y="4813641"/>
            <a:ext cx="4069080" cy="130746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800" b="1" dirty="0">
                <a:latin typeface="Helvetica" panose="020B0604020202020204" pitchFamily="34" charset="0"/>
                <a:cs typeface="Helvetica" panose="020B0604020202020204" pitchFamily="34" charset="0"/>
              </a:rPr>
              <a:t>Boxplot of ∆</a:t>
            </a:r>
            <a:r>
              <a:rPr lang="en-US" sz="2800" b="1" dirty="0" smtClean="0">
                <a:latin typeface="Helvetica" panose="020B0604020202020204" pitchFamily="34" charset="0"/>
                <a:cs typeface="Helvetica" panose="020B0604020202020204" pitchFamily="34" charset="0"/>
              </a:rPr>
              <a:t>E between 6 pairs</a:t>
            </a:r>
            <a:endParaRPr lang="en-US" sz="2800" b="1" dirty="0">
              <a:latin typeface="Helvetica" panose="020B0604020202020204" pitchFamily="34" charset="0"/>
              <a:cs typeface="Helvetica" panose="020B0604020202020204" pitchFamily="34" charset="0"/>
            </a:endParaRPr>
          </a:p>
        </p:txBody>
      </p:sp>
      <p:sp>
        <p:nvSpPr>
          <p:cNvPr id="133" name="TextBox 8"/>
          <p:cNvSpPr txBox="1"/>
          <p:nvPr/>
        </p:nvSpPr>
        <p:spPr>
          <a:xfrm>
            <a:off x="46177200" y="4974931"/>
            <a:ext cx="2659117"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400" dirty="0" smtClean="0">
                <a:latin typeface="Helvetica" panose="020B0604020202020204" pitchFamily="34" charset="0"/>
                <a:cs typeface="Helvetica" panose="020B0604020202020204" pitchFamily="34" charset="0"/>
              </a:rPr>
              <a:t>N: NDP</a:t>
            </a:r>
          </a:p>
          <a:p>
            <a:r>
              <a:rPr lang="en-US" sz="2400" dirty="0" smtClean="0">
                <a:latin typeface="Helvetica" panose="020B0604020202020204" pitchFamily="34" charset="0"/>
                <a:cs typeface="Helvetica" panose="020B0604020202020204" pitchFamily="34" charset="0"/>
              </a:rPr>
              <a:t>S: Sedeen</a:t>
            </a:r>
          </a:p>
          <a:p>
            <a:r>
              <a:rPr lang="en-US" sz="2400" dirty="0" smtClean="0">
                <a:latin typeface="Helvetica" panose="020B0604020202020204" pitchFamily="34" charset="0"/>
                <a:cs typeface="Helvetica" panose="020B0604020202020204" pitchFamily="34" charset="0"/>
              </a:rPr>
              <a:t>A: ASAP</a:t>
            </a:r>
          </a:p>
          <a:p>
            <a:r>
              <a:rPr lang="en-US" sz="2400" dirty="0" smtClean="0">
                <a:latin typeface="Helvetica" panose="020B0604020202020204" pitchFamily="34" charset="0"/>
                <a:cs typeface="Helvetica" panose="020B0604020202020204" pitchFamily="34" charset="0"/>
              </a:rPr>
              <a:t>Q: QuPath</a:t>
            </a:r>
          </a:p>
          <a:p>
            <a:endParaRPr lang="en-US" sz="2400" dirty="0">
              <a:latin typeface="Helvetica" panose="020B0604020202020204" pitchFamily="34" charset="0"/>
              <a:cs typeface="Helvetica" panose="020B0604020202020204" pitchFamily="34" charset="0"/>
            </a:endParaRPr>
          </a:p>
        </p:txBody>
      </p:sp>
      <p:sp>
        <p:nvSpPr>
          <p:cNvPr id="134" name="TextBox 8"/>
          <p:cNvSpPr txBox="1"/>
          <p:nvPr/>
        </p:nvSpPr>
        <p:spPr>
          <a:xfrm>
            <a:off x="5029200" y="16579472"/>
            <a:ext cx="7512628" cy="87657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800" b="1" dirty="0" smtClean="0">
                <a:latin typeface="Helvetica" panose="020B0604020202020204" pitchFamily="34" charset="0"/>
                <a:cs typeface="Helvetica" panose="020B0604020202020204" pitchFamily="34" charset="0"/>
              </a:rPr>
              <a:t>Components of a WSI system</a:t>
            </a:r>
            <a:endParaRPr lang="en-US" sz="2800" b="1" dirty="0">
              <a:latin typeface="Helvetica" panose="020B0604020202020204" pitchFamily="34" charset="0"/>
              <a:cs typeface="Helvetica" panose="020B0604020202020204" pitchFamily="34" charset="0"/>
            </a:endParaRPr>
          </a:p>
        </p:txBody>
      </p:sp>
      <p:grpSp>
        <p:nvGrpSpPr>
          <p:cNvPr id="9" name="Group 8"/>
          <p:cNvGrpSpPr/>
          <p:nvPr/>
        </p:nvGrpSpPr>
        <p:grpSpPr>
          <a:xfrm>
            <a:off x="15087600" y="16002000"/>
            <a:ext cx="20181916" cy="21031200"/>
            <a:chOff x="15087600" y="16002000"/>
            <a:chExt cx="20181916" cy="21031200"/>
          </a:xfrm>
        </p:grpSpPr>
        <p:grpSp>
          <p:nvGrpSpPr>
            <p:cNvPr id="7" name="Group 6"/>
            <p:cNvGrpSpPr/>
            <p:nvPr/>
          </p:nvGrpSpPr>
          <p:grpSpPr>
            <a:xfrm>
              <a:off x="15087600" y="16002000"/>
              <a:ext cx="20181916" cy="21031200"/>
              <a:chOff x="15087600" y="16002000"/>
              <a:chExt cx="20181916" cy="21031200"/>
            </a:xfrm>
          </p:grpSpPr>
          <p:sp>
            <p:nvSpPr>
              <p:cNvPr id="180" name="Arc 179"/>
              <p:cNvSpPr/>
              <p:nvPr/>
            </p:nvSpPr>
            <p:spPr>
              <a:xfrm flipH="1">
                <a:off x="15087600" y="16916400"/>
                <a:ext cx="20116800" cy="20116800"/>
              </a:xfrm>
              <a:prstGeom prst="arc">
                <a:avLst>
                  <a:gd name="adj1" fmla="val 9051174"/>
                  <a:gd name="adj2" fmla="val 15893699"/>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2" name="Arc 181"/>
              <p:cNvSpPr/>
              <p:nvPr/>
            </p:nvSpPr>
            <p:spPr>
              <a:xfrm flipH="1">
                <a:off x="15152716" y="16916400"/>
                <a:ext cx="20116800" cy="20116800"/>
              </a:xfrm>
              <a:prstGeom prst="arc">
                <a:avLst>
                  <a:gd name="adj1" fmla="val 16532537"/>
                  <a:gd name="adj2" fmla="val 1770028"/>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83" name="Straight Arrow Connector 182"/>
              <p:cNvCxnSpPr>
                <a:stCxn id="205" idx="2"/>
                <a:endCxn id="202" idx="0"/>
              </p:cNvCxnSpPr>
              <p:nvPr/>
            </p:nvCxnSpPr>
            <p:spPr>
              <a:xfrm>
                <a:off x="25146000" y="17102951"/>
                <a:ext cx="0" cy="85002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7" name="Straight Arrow Connector 186"/>
              <p:cNvCxnSpPr/>
              <p:nvPr/>
            </p:nvCxnSpPr>
            <p:spPr>
              <a:xfrm flipV="1">
                <a:off x="16916400" y="26700480"/>
                <a:ext cx="7315200" cy="530352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8" name="Straight Arrow Connector 187"/>
              <p:cNvCxnSpPr/>
              <p:nvPr/>
            </p:nvCxnSpPr>
            <p:spPr>
              <a:xfrm flipH="1" flipV="1">
                <a:off x="26060400" y="26704151"/>
                <a:ext cx="7315200" cy="52998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89" name="Rectangle 188"/>
              <p:cNvSpPr/>
              <p:nvPr/>
            </p:nvSpPr>
            <p:spPr>
              <a:xfrm>
                <a:off x="333756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Sedeen</a:t>
                </a:r>
                <a:endParaRPr lang="en-US" sz="4000" dirty="0"/>
              </a:p>
            </p:txBody>
          </p:sp>
          <p:sp>
            <p:nvSpPr>
              <p:cNvPr id="201" name="Rectangle 200"/>
              <p:cNvSpPr/>
              <p:nvPr/>
            </p:nvSpPr>
            <p:spPr>
              <a:xfrm>
                <a:off x="150876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QuPath</a:t>
                </a:r>
                <a:endParaRPr lang="en-US" sz="4000" dirty="0"/>
              </a:p>
            </p:txBody>
          </p:sp>
          <p:sp>
            <p:nvSpPr>
              <p:cNvPr id="202" name="Rectangle 201"/>
              <p:cNvSpPr/>
              <p:nvPr/>
            </p:nvSpPr>
            <p:spPr>
              <a:xfrm>
                <a:off x="24231600" y="25603200"/>
                <a:ext cx="1828800" cy="1100951"/>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NDP</a:t>
                </a:r>
                <a:endParaRPr lang="en-US" sz="4000" dirty="0"/>
              </a:p>
            </p:txBody>
          </p:sp>
          <p:sp>
            <p:nvSpPr>
              <p:cNvPr id="205" name="Rectangle 204"/>
              <p:cNvSpPr/>
              <p:nvPr/>
            </p:nvSpPr>
            <p:spPr>
              <a:xfrm>
                <a:off x="24231600" y="16002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ASAP</a:t>
                </a:r>
                <a:endParaRPr lang="en-US" sz="4000" dirty="0"/>
              </a:p>
            </p:txBody>
          </p:sp>
          <p:cxnSp>
            <p:nvCxnSpPr>
              <p:cNvPr id="206" name="Straight Arrow Connector 205"/>
              <p:cNvCxnSpPr>
                <a:stCxn id="201" idx="3"/>
                <a:endCxn id="189" idx="1"/>
              </p:cNvCxnSpPr>
              <p:nvPr/>
            </p:nvCxnSpPr>
            <p:spPr>
              <a:xfrm>
                <a:off x="16916400" y="32554476"/>
                <a:ext cx="16459200" cy="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137" name="Group 136"/>
            <p:cNvGrpSpPr/>
            <p:nvPr/>
          </p:nvGrpSpPr>
          <p:grpSpPr>
            <a:xfrm>
              <a:off x="16916400" y="18196560"/>
              <a:ext cx="17071680" cy="16550640"/>
              <a:chOff x="16916400" y="18196560"/>
              <a:chExt cx="17071680" cy="16550640"/>
            </a:xfrm>
          </p:grpSpPr>
          <p:grpSp>
            <p:nvGrpSpPr>
              <p:cNvPr id="138" name="Group 137"/>
              <p:cNvGrpSpPr/>
              <p:nvPr/>
            </p:nvGrpSpPr>
            <p:grpSpPr>
              <a:xfrm>
                <a:off x="22585680" y="29504291"/>
                <a:ext cx="5029200" cy="5242909"/>
                <a:chOff x="22585680" y="29504291"/>
                <a:chExt cx="5029200" cy="5242909"/>
              </a:xfrm>
            </p:grpSpPr>
            <p:pic>
              <p:nvPicPr>
                <p:cNvPr id="178" name="Picture 177"/>
                <p:cNvPicPr>
                  <a:picLocks noChangeAspect="1"/>
                </p:cNvPicPr>
                <p:nvPr/>
              </p:nvPicPr>
              <p:blipFill rotWithShape="1">
                <a:blip r:embed="rId16" cstate="print">
                  <a:extLst>
                    <a:ext uri="{28A0092B-C50C-407E-A947-70E740481C1C}">
                      <a14:useLocalDpi xmlns:a14="http://schemas.microsoft.com/office/drawing/2010/main" val="0"/>
                    </a:ext>
                  </a:extLst>
                </a:blip>
                <a:srcRect l="37182" t="2941" r="36755" b="55889"/>
                <a:stretch/>
              </p:blipFill>
              <p:spPr>
                <a:xfrm>
                  <a:off x="22585680" y="29504291"/>
                  <a:ext cx="5029200" cy="5242909"/>
                </a:xfrm>
                <a:prstGeom prst="rect">
                  <a:avLst/>
                </a:prstGeom>
              </p:spPr>
            </p:pic>
            <p:pic>
              <p:nvPicPr>
                <p:cNvPr id="179" name="Picture 178"/>
                <p:cNvPicPr>
                  <a:picLocks noChangeAspect="1"/>
                </p:cNvPicPr>
                <p:nvPr/>
              </p:nvPicPr>
              <p:blipFill rotWithShape="1">
                <a:blip r:embed="rId17" cstate="print">
                  <a:extLst>
                    <a:ext uri="{28A0092B-C50C-407E-A947-70E740481C1C}">
                      <a14:useLocalDpi xmlns:a14="http://schemas.microsoft.com/office/drawing/2010/main" val="0"/>
                    </a:ext>
                  </a:extLst>
                </a:blip>
                <a:srcRect l="55489" t="6407" r="9445" b="69660"/>
                <a:stretch/>
              </p:blipFill>
              <p:spPr>
                <a:xfrm>
                  <a:off x="22655957" y="33682369"/>
                  <a:ext cx="1188720" cy="1064831"/>
                </a:xfrm>
                <a:prstGeom prst="rect">
                  <a:avLst/>
                </a:prstGeom>
              </p:spPr>
            </p:pic>
          </p:grpSp>
          <p:grpSp>
            <p:nvGrpSpPr>
              <p:cNvPr id="139" name="Group 138"/>
              <p:cNvGrpSpPr/>
              <p:nvPr/>
            </p:nvGrpSpPr>
            <p:grpSpPr>
              <a:xfrm>
                <a:off x="27889200" y="26142645"/>
                <a:ext cx="5029200" cy="5423527"/>
                <a:chOff x="27889200" y="26142645"/>
                <a:chExt cx="5029200" cy="5423527"/>
              </a:xfrm>
            </p:grpSpPr>
            <p:pic>
              <p:nvPicPr>
                <p:cNvPr id="175" name="Picture 174"/>
                <p:cNvPicPr>
                  <a:picLocks noChangeAspect="1"/>
                </p:cNvPicPr>
                <p:nvPr/>
              </p:nvPicPr>
              <p:blipFill rotWithShape="1">
                <a:blip r:embed="rId16" cstate="print">
                  <a:extLst>
                    <a:ext uri="{28A0092B-C50C-407E-A947-70E740481C1C}">
                      <a14:useLocalDpi xmlns:a14="http://schemas.microsoft.com/office/drawing/2010/main" val="0"/>
                    </a:ext>
                  </a:extLst>
                </a:blip>
                <a:srcRect l="64283" t="49118" r="10691" b="9989"/>
                <a:stretch/>
              </p:blipFill>
              <p:spPr>
                <a:xfrm>
                  <a:off x="27889200" y="26142645"/>
                  <a:ext cx="5029200" cy="5423527"/>
                </a:xfrm>
                <a:prstGeom prst="rect">
                  <a:avLst/>
                </a:prstGeom>
              </p:spPr>
            </p:pic>
            <p:pic>
              <p:nvPicPr>
                <p:cNvPr id="176" name="Picture 175"/>
                <p:cNvPicPr>
                  <a:picLocks noChangeAspect="1"/>
                </p:cNvPicPr>
                <p:nvPr/>
              </p:nvPicPr>
              <p:blipFill rotWithShape="1">
                <a:blip r:embed="rId17" cstate="print">
                  <a:extLst>
                    <a:ext uri="{28A0092B-C50C-407E-A947-70E740481C1C}">
                      <a14:useLocalDpi xmlns:a14="http://schemas.microsoft.com/office/drawing/2010/main" val="0"/>
                    </a:ext>
                  </a:extLst>
                </a:blip>
                <a:srcRect l="48648" t="65309" r="16286" b="10758"/>
                <a:stretch/>
              </p:blipFill>
              <p:spPr>
                <a:xfrm>
                  <a:off x="27889200" y="30394605"/>
                  <a:ext cx="1188720" cy="1064831"/>
                </a:xfrm>
                <a:prstGeom prst="rect">
                  <a:avLst/>
                </a:prstGeom>
              </p:spPr>
            </p:pic>
          </p:grpSp>
          <p:grpSp>
            <p:nvGrpSpPr>
              <p:cNvPr id="140" name="Group 139"/>
              <p:cNvGrpSpPr/>
              <p:nvPr/>
            </p:nvGrpSpPr>
            <p:grpSpPr>
              <a:xfrm>
                <a:off x="22585680" y="18196560"/>
                <a:ext cx="5029200" cy="5660085"/>
                <a:chOff x="22585680" y="18196560"/>
                <a:chExt cx="5029200" cy="5660085"/>
              </a:xfrm>
            </p:grpSpPr>
            <p:pic>
              <p:nvPicPr>
                <p:cNvPr id="170" name="Picture 169"/>
                <p:cNvPicPr>
                  <a:picLocks noChangeAspect="1"/>
                </p:cNvPicPr>
                <p:nvPr/>
              </p:nvPicPr>
              <p:blipFill rotWithShape="1">
                <a:blip r:embed="rId16" cstate="print">
                  <a:extLst>
                    <a:ext uri="{28A0092B-C50C-407E-A947-70E740481C1C}">
                      <a14:useLocalDpi xmlns:a14="http://schemas.microsoft.com/office/drawing/2010/main" val="0"/>
                    </a:ext>
                  </a:extLst>
                </a:blip>
                <a:srcRect l="37504" t="47749" r="37712" b="9989"/>
                <a:stretch/>
              </p:blipFill>
              <p:spPr>
                <a:xfrm>
                  <a:off x="22585680" y="18196560"/>
                  <a:ext cx="5029200" cy="5660085"/>
                </a:xfrm>
                <a:prstGeom prst="rect">
                  <a:avLst/>
                </a:prstGeom>
              </p:spPr>
            </p:pic>
            <p:pic>
              <p:nvPicPr>
                <p:cNvPr id="174" name="Picture 173"/>
                <p:cNvPicPr>
                  <a:picLocks noChangeAspect="1"/>
                </p:cNvPicPr>
                <p:nvPr/>
              </p:nvPicPr>
              <p:blipFill rotWithShape="1">
                <a:blip r:embed="rId18" cstate="print">
                  <a:extLst>
                    <a:ext uri="{28A0092B-C50C-407E-A947-70E740481C1C}">
                      <a14:useLocalDpi xmlns:a14="http://schemas.microsoft.com/office/drawing/2010/main" val="0"/>
                    </a:ext>
                  </a:extLst>
                </a:blip>
                <a:srcRect l="14210" t="65939" r="50724" b="10128"/>
                <a:stretch/>
              </p:blipFill>
              <p:spPr>
                <a:xfrm>
                  <a:off x="22586532" y="22667925"/>
                  <a:ext cx="1188720" cy="1064832"/>
                </a:xfrm>
                <a:prstGeom prst="rect">
                  <a:avLst/>
                </a:prstGeom>
              </p:spPr>
            </p:pic>
          </p:grpSp>
          <p:grpSp>
            <p:nvGrpSpPr>
              <p:cNvPr id="146" name="Group 145"/>
              <p:cNvGrpSpPr/>
              <p:nvPr/>
            </p:nvGrpSpPr>
            <p:grpSpPr>
              <a:xfrm>
                <a:off x="17373600" y="26142645"/>
                <a:ext cx="5030052" cy="5328997"/>
                <a:chOff x="17373600" y="26142645"/>
                <a:chExt cx="5030052" cy="5328997"/>
              </a:xfrm>
            </p:grpSpPr>
            <p:pic>
              <p:nvPicPr>
                <p:cNvPr id="155" name="Picture 154"/>
                <p:cNvPicPr>
                  <a:picLocks noChangeAspect="1"/>
                </p:cNvPicPr>
                <p:nvPr/>
              </p:nvPicPr>
              <p:blipFill rotWithShape="1">
                <a:blip r:embed="rId16" cstate="print">
                  <a:extLst>
                    <a:ext uri="{28A0092B-C50C-407E-A947-70E740481C1C}">
                      <a14:useLocalDpi xmlns:a14="http://schemas.microsoft.com/office/drawing/2010/main" val="0"/>
                    </a:ext>
                  </a:extLst>
                </a:blip>
                <a:srcRect l="63914" t="2941" r="10691" b="56286"/>
                <a:stretch/>
              </p:blipFill>
              <p:spPr>
                <a:xfrm>
                  <a:off x="17374452" y="26142645"/>
                  <a:ext cx="5029200" cy="5328997"/>
                </a:xfrm>
                <a:prstGeom prst="rect">
                  <a:avLst/>
                </a:prstGeom>
              </p:spPr>
            </p:pic>
            <p:pic>
              <p:nvPicPr>
                <p:cNvPr id="156" name="Picture 155"/>
                <p:cNvPicPr>
                  <a:picLocks noChangeAspect="1"/>
                </p:cNvPicPr>
                <p:nvPr/>
              </p:nvPicPr>
              <p:blipFill rotWithShape="1">
                <a:blip r:embed="rId17" cstate="print">
                  <a:extLst>
                    <a:ext uri="{28A0092B-C50C-407E-A947-70E740481C1C}">
                      <a14:useLocalDpi xmlns:a14="http://schemas.microsoft.com/office/drawing/2010/main" val="0"/>
                    </a:ext>
                  </a:extLst>
                </a:blip>
                <a:srcRect l="16899" t="35500" r="48035" b="40567"/>
                <a:stretch/>
              </p:blipFill>
              <p:spPr>
                <a:xfrm>
                  <a:off x="17373600" y="30406811"/>
                  <a:ext cx="1188720" cy="1064831"/>
                </a:xfrm>
                <a:prstGeom prst="rect">
                  <a:avLst/>
                </a:prstGeom>
              </p:spPr>
            </p:pic>
          </p:grpSp>
          <p:grpSp>
            <p:nvGrpSpPr>
              <p:cNvPr id="147" name="Group 146"/>
              <p:cNvGrpSpPr/>
              <p:nvPr/>
            </p:nvGrpSpPr>
            <p:grpSpPr>
              <a:xfrm>
                <a:off x="16916400" y="20192826"/>
                <a:ext cx="5029200" cy="5410374"/>
                <a:chOff x="16916400" y="20192826"/>
                <a:chExt cx="5029200" cy="5410374"/>
              </a:xfrm>
            </p:grpSpPr>
            <p:pic>
              <p:nvPicPr>
                <p:cNvPr id="153" name="Picture 152"/>
                <p:cNvPicPr>
                  <a:picLocks noChangeAspect="1"/>
                </p:cNvPicPr>
                <p:nvPr/>
              </p:nvPicPr>
              <p:blipFill rotWithShape="1">
                <a:blip r:embed="rId16" cstate="print">
                  <a:extLst>
                    <a:ext uri="{28A0092B-C50C-407E-A947-70E740481C1C}">
                      <a14:useLocalDpi xmlns:a14="http://schemas.microsoft.com/office/drawing/2010/main" val="0"/>
                    </a:ext>
                  </a:extLst>
                </a:blip>
                <a:srcRect l="10777" t="2941" r="63868" b="55728"/>
                <a:stretch/>
              </p:blipFill>
              <p:spPr>
                <a:xfrm>
                  <a:off x="16916400" y="20192826"/>
                  <a:ext cx="5029200" cy="5410374"/>
                </a:xfrm>
                <a:prstGeom prst="rect">
                  <a:avLst/>
                </a:prstGeom>
              </p:spPr>
            </p:pic>
            <p:pic>
              <p:nvPicPr>
                <p:cNvPr id="154" name="Picture 153"/>
                <p:cNvPicPr>
                  <a:picLocks noChangeAspect="1"/>
                </p:cNvPicPr>
                <p:nvPr/>
              </p:nvPicPr>
              <p:blipFill rotWithShape="1">
                <a:blip r:embed="rId17" cstate="print">
                  <a:extLst>
                    <a:ext uri="{28A0092B-C50C-407E-A947-70E740481C1C}">
                      <a14:useLocalDpi xmlns:a14="http://schemas.microsoft.com/office/drawing/2010/main" val="0"/>
                    </a:ext>
                  </a:extLst>
                </a:blip>
                <a:srcRect l="9748" t="5209" r="55186" b="70858"/>
                <a:stretch/>
              </p:blipFill>
              <p:spPr>
                <a:xfrm>
                  <a:off x="16916400" y="24490506"/>
                  <a:ext cx="1188720" cy="1064831"/>
                </a:xfrm>
                <a:prstGeom prst="rect">
                  <a:avLst/>
                </a:prstGeom>
              </p:spPr>
            </p:pic>
          </p:grpSp>
          <p:grpSp>
            <p:nvGrpSpPr>
              <p:cNvPr id="148" name="Group 147"/>
              <p:cNvGrpSpPr/>
              <p:nvPr/>
            </p:nvGrpSpPr>
            <p:grpSpPr>
              <a:xfrm>
                <a:off x="28346400" y="20164723"/>
                <a:ext cx="5641680" cy="5438477"/>
                <a:chOff x="28346400" y="20164723"/>
                <a:chExt cx="5641680" cy="5438477"/>
              </a:xfrm>
            </p:grpSpPr>
            <p:pic>
              <p:nvPicPr>
                <p:cNvPr id="149" name="Picture 148"/>
                <p:cNvPicPr>
                  <a:picLocks noChangeAspect="1"/>
                </p:cNvPicPr>
                <p:nvPr/>
              </p:nvPicPr>
              <p:blipFill rotWithShape="1">
                <a:blip r:embed="rId16" cstate="print">
                  <a:extLst>
                    <a:ext uri="{28A0092B-C50C-407E-A947-70E740481C1C}">
                      <a14:useLocalDpi xmlns:a14="http://schemas.microsoft.com/office/drawing/2010/main" val="0"/>
                    </a:ext>
                  </a:extLst>
                </a:blip>
                <a:srcRect l="10778" t="48460" r="63863" b="9989"/>
                <a:stretch/>
              </p:blipFill>
              <p:spPr>
                <a:xfrm>
                  <a:off x="28346400" y="20164723"/>
                  <a:ext cx="5029200" cy="5438477"/>
                </a:xfrm>
                <a:prstGeom prst="rect">
                  <a:avLst/>
                </a:prstGeom>
              </p:spPr>
            </p:pic>
            <p:pic>
              <p:nvPicPr>
                <p:cNvPr id="151" name="Picture 150"/>
                <p:cNvPicPr>
                  <a:picLocks noChangeAspect="1"/>
                </p:cNvPicPr>
                <p:nvPr/>
              </p:nvPicPr>
              <p:blipFill rotWithShape="1">
                <a:blip r:embed="rId17" cstate="print">
                  <a:extLst>
                    <a:ext uri="{28A0092B-C50C-407E-A947-70E740481C1C}">
                      <a14:useLocalDpi xmlns:a14="http://schemas.microsoft.com/office/drawing/2010/main" val="0"/>
                    </a:ext>
                  </a:extLst>
                </a:blip>
                <a:srcRect l="53618" t="35528" r="11316" b="40539"/>
                <a:stretch/>
              </p:blipFill>
              <p:spPr>
                <a:xfrm>
                  <a:off x="28346400" y="24448068"/>
                  <a:ext cx="1188720" cy="1064831"/>
                </a:xfrm>
                <a:prstGeom prst="rect">
                  <a:avLst/>
                </a:prstGeom>
              </p:spPr>
            </p:pic>
            <p:pic>
              <p:nvPicPr>
                <p:cNvPr id="152" name="Picture 151"/>
                <p:cNvPicPr>
                  <a:picLocks noChangeAspect="1"/>
                </p:cNvPicPr>
                <p:nvPr/>
              </p:nvPicPr>
              <p:blipFill rotWithShape="1">
                <a:blip r:embed="rId19">
                  <a:extLst>
                    <a:ext uri="{28A0092B-C50C-407E-A947-70E740481C1C}">
                      <a14:useLocalDpi xmlns:a14="http://schemas.microsoft.com/office/drawing/2010/main" val="0"/>
                    </a:ext>
                  </a:extLst>
                </a:blip>
                <a:srcRect l="82292" t="4961" b="8929"/>
                <a:stretch/>
              </p:blipFill>
              <p:spPr>
                <a:xfrm>
                  <a:off x="33375600" y="20391120"/>
                  <a:ext cx="612480" cy="5212080"/>
                </a:xfrm>
                <a:prstGeom prst="rect">
                  <a:avLst/>
                </a:prstGeom>
              </p:spPr>
            </p:pic>
          </p:grpSp>
        </p:grpSp>
      </p:gr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1802</TotalTime>
  <Words>634</Words>
  <Application>Microsoft Office PowerPoint</Application>
  <PresentationFormat>Custom</PresentationFormat>
  <Paragraphs>91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160</cp:revision>
  <dcterms:created xsi:type="dcterms:W3CDTF">2019-07-22T15:20:59Z</dcterms:created>
  <dcterms:modified xsi:type="dcterms:W3CDTF">2019-08-16T15:20:18Z</dcterms:modified>
</cp:coreProperties>
</file>

<file path=docProps/thumbnail.jpeg>
</file>